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7.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16.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9" r:id="rId2"/>
    <p:sldId id="295" r:id="rId3"/>
    <p:sldId id="369" r:id="rId4"/>
    <p:sldId id="370" r:id="rId5"/>
    <p:sldId id="374" r:id="rId6"/>
    <p:sldId id="373" r:id="rId7"/>
    <p:sldId id="371" r:id="rId8"/>
    <p:sldId id="372" r:id="rId9"/>
    <p:sldId id="375" r:id="rId10"/>
    <p:sldId id="261" r:id="rId11"/>
    <p:sldId id="367" r:id="rId12"/>
    <p:sldId id="304" r:id="rId13"/>
    <p:sldId id="330" r:id="rId14"/>
    <p:sldId id="363" r:id="rId15"/>
    <p:sldId id="368" r:id="rId16"/>
    <p:sldId id="310" r:id="rId17"/>
    <p:sldId id="311" r:id="rId18"/>
    <p:sldId id="307" r:id="rId19"/>
    <p:sldId id="306" r:id="rId20"/>
    <p:sldId id="308" r:id="rId21"/>
    <p:sldId id="364" r:id="rId22"/>
    <p:sldId id="263" r:id="rId23"/>
    <p:sldId id="365" r:id="rId24"/>
    <p:sldId id="366" r:id="rId25"/>
    <p:sldId id="265" r:id="rId26"/>
    <p:sldId id="302" r:id="rId27"/>
    <p:sldId id="303" r:id="rId28"/>
    <p:sldId id="312" r:id="rId29"/>
    <p:sldId id="319" r:id="rId30"/>
    <p:sldId id="313" r:id="rId31"/>
    <p:sldId id="266" r:id="rId32"/>
    <p:sldId id="316" r:id="rId33"/>
    <p:sldId id="267" r:id="rId34"/>
    <p:sldId id="318" r:id="rId35"/>
    <p:sldId id="332" r:id="rId36"/>
    <p:sldId id="333" r:id="rId37"/>
    <p:sldId id="334" r:id="rId38"/>
    <p:sldId id="335" r:id="rId39"/>
    <p:sldId id="336" r:id="rId40"/>
    <p:sldId id="298" r:id="rId41"/>
    <p:sldId id="320" r:id="rId42"/>
    <p:sldId id="321" r:id="rId43"/>
    <p:sldId id="323" r:id="rId44"/>
    <p:sldId id="339" r:id="rId45"/>
    <p:sldId id="340" r:id="rId46"/>
    <p:sldId id="341" r:id="rId47"/>
    <p:sldId id="342" r:id="rId48"/>
    <p:sldId id="360" r:id="rId49"/>
    <p:sldId id="359" r:id="rId50"/>
    <p:sldId id="361" r:id="rId51"/>
    <p:sldId id="343" r:id="rId52"/>
    <p:sldId id="376" r:id="rId53"/>
    <p:sldId id="344" r:id="rId54"/>
    <p:sldId id="346" r:id="rId55"/>
    <p:sldId id="347" r:id="rId56"/>
    <p:sldId id="300" r:id="rId57"/>
    <p:sldId id="348" r:id="rId58"/>
    <p:sldId id="273" r:id="rId59"/>
    <p:sldId id="350" r:id="rId60"/>
    <p:sldId id="349" r:id="rId61"/>
    <p:sldId id="325" r:id="rId62"/>
    <p:sldId id="326" r:id="rId63"/>
    <p:sldId id="351" r:id="rId64"/>
    <p:sldId id="362" r:id="rId65"/>
    <p:sldId id="352" r:id="rId66"/>
    <p:sldId id="353" r:id="rId67"/>
    <p:sldId id="355" r:id="rId68"/>
    <p:sldId id="356" r:id="rId69"/>
    <p:sldId id="377" r:id="rId70"/>
    <p:sldId id="287" r:id="rId71"/>
    <p:sldId id="288" r:id="rId72"/>
    <p:sldId id="358" r:id="rId73"/>
    <p:sldId id="378" r:id="rId74"/>
    <p:sldId id="379" r:id="rId75"/>
    <p:sldId id="380" r:id="rId76"/>
    <p:sldId id="381" r:id="rId77"/>
    <p:sldId id="382" r:id="rId78"/>
    <p:sldId id="383" r:id="rId79"/>
    <p:sldId id="384" r:id="rId80"/>
    <p:sldId id="385" r:id="rId81"/>
    <p:sldId id="386" r:id="rId82"/>
    <p:sldId id="387" r:id="rId83"/>
    <p:sldId id="388" r:id="rId84"/>
    <p:sldId id="389" r:id="rId85"/>
    <p:sldId id="390" r:id="rId86"/>
    <p:sldId id="391" r:id="rId87"/>
    <p:sldId id="392" r:id="rId88"/>
    <p:sldId id="393" r:id="rId89"/>
    <p:sldId id="394" r:id="rId90"/>
    <p:sldId id="395" r:id="rId91"/>
    <p:sldId id="396" r:id="rId92"/>
    <p:sldId id="397" r:id="rId93"/>
  </p:sldIdLst>
  <p:sldSz cx="9144000" cy="6858000" type="screen4x3"/>
  <p:notesSz cx="6858000" cy="9144000"/>
  <p:defaultTextStyle>
    <a:defPPr>
      <a:defRPr lang="en-US"/>
    </a:defPPr>
    <a:lvl1pPr algn="l" rtl="0" eaLnBrk="0" fontAlgn="base" hangingPunct="0">
      <a:spcBef>
        <a:spcPct val="0"/>
      </a:spcBef>
      <a:spcAft>
        <a:spcPct val="0"/>
      </a:spcAft>
      <a:defRPr sz="2800" b="1" kern="1200">
        <a:solidFill>
          <a:schemeClr val="accent2"/>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800" b="1" kern="1200">
        <a:solidFill>
          <a:schemeClr val="accent2"/>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800" b="1" kern="1200">
        <a:solidFill>
          <a:schemeClr val="accent2"/>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800" b="1" kern="1200">
        <a:solidFill>
          <a:schemeClr val="accent2"/>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800" b="1" kern="1200">
        <a:solidFill>
          <a:schemeClr val="accent2"/>
        </a:solidFill>
        <a:latin typeface="Arial" panose="020B0604020202020204" pitchFamily="34" charset="0"/>
        <a:ea typeface="+mn-ea"/>
        <a:cs typeface="Arial" panose="020B0604020202020204" pitchFamily="34" charset="0"/>
      </a:defRPr>
    </a:lvl5pPr>
    <a:lvl6pPr marL="2286000" algn="l" defTabSz="914400" rtl="0" eaLnBrk="1" latinLnBrk="0" hangingPunct="1">
      <a:defRPr sz="2800" b="1" kern="1200">
        <a:solidFill>
          <a:schemeClr val="accent2"/>
        </a:solidFill>
        <a:latin typeface="Arial" panose="020B0604020202020204" pitchFamily="34" charset="0"/>
        <a:ea typeface="+mn-ea"/>
        <a:cs typeface="Arial" panose="020B0604020202020204" pitchFamily="34" charset="0"/>
      </a:defRPr>
    </a:lvl6pPr>
    <a:lvl7pPr marL="2743200" algn="l" defTabSz="914400" rtl="0" eaLnBrk="1" latinLnBrk="0" hangingPunct="1">
      <a:defRPr sz="2800" b="1" kern="1200">
        <a:solidFill>
          <a:schemeClr val="accent2"/>
        </a:solidFill>
        <a:latin typeface="Arial" panose="020B0604020202020204" pitchFamily="34" charset="0"/>
        <a:ea typeface="+mn-ea"/>
        <a:cs typeface="Arial" panose="020B0604020202020204" pitchFamily="34" charset="0"/>
      </a:defRPr>
    </a:lvl7pPr>
    <a:lvl8pPr marL="3200400" algn="l" defTabSz="914400" rtl="0" eaLnBrk="1" latinLnBrk="0" hangingPunct="1">
      <a:defRPr sz="2800" b="1" kern="1200">
        <a:solidFill>
          <a:schemeClr val="accent2"/>
        </a:solidFill>
        <a:latin typeface="Arial" panose="020B0604020202020204" pitchFamily="34" charset="0"/>
        <a:ea typeface="+mn-ea"/>
        <a:cs typeface="Arial" panose="020B0604020202020204" pitchFamily="34" charset="0"/>
      </a:defRPr>
    </a:lvl8pPr>
    <a:lvl9pPr marL="3657600" algn="l" defTabSz="914400" rtl="0" eaLnBrk="1" latinLnBrk="0" hangingPunct="1">
      <a:defRPr sz="2800" b="1" kern="1200">
        <a:solidFill>
          <a:schemeClr val="accent2"/>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ley Hearn" initials="BH" lastIdx="1" clrIdx="0">
    <p:extLst>
      <p:ext uri="{19B8F6BF-5375-455C-9EA6-DF929625EA0E}">
        <p15:presenceInfo xmlns:p15="http://schemas.microsoft.com/office/powerpoint/2012/main" userId="feb163004288a6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720" autoAdjust="0"/>
  </p:normalViewPr>
  <p:slideViewPr>
    <p:cSldViewPr>
      <p:cViewPr varScale="1">
        <p:scale>
          <a:sx n="81" d="100"/>
          <a:sy n="81" d="100"/>
        </p:scale>
        <p:origin x="1498" y="53"/>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59" d="100"/>
          <a:sy n="59" d="100"/>
        </p:scale>
        <p:origin x="-174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ustomXml" Target="../customXml/item3.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CAAE16CF-BFF9-49B8-8798-E14E606BBB5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mn-cs"/>
              </a:defRPr>
            </a:lvl1pPr>
          </a:lstStyle>
          <a:p>
            <a:pPr>
              <a:defRPr/>
            </a:pPr>
            <a:endParaRPr lang="en-US"/>
          </a:p>
        </p:txBody>
      </p:sp>
      <p:sp>
        <p:nvSpPr>
          <p:cNvPr id="39939" name="Rectangle 3">
            <a:extLst>
              <a:ext uri="{FF2B5EF4-FFF2-40B4-BE49-F238E27FC236}">
                <a16:creationId xmlns:a16="http://schemas.microsoft.com/office/drawing/2014/main" id="{AF3DE20B-5A8A-4245-9977-A098758F9AEF}"/>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mn-cs"/>
              </a:defRPr>
            </a:lvl1pPr>
          </a:lstStyle>
          <a:p>
            <a:pPr>
              <a:defRPr/>
            </a:pPr>
            <a:endParaRPr lang="en-US"/>
          </a:p>
        </p:txBody>
      </p:sp>
      <p:sp>
        <p:nvSpPr>
          <p:cNvPr id="2052" name="Rectangle 4">
            <a:extLst>
              <a:ext uri="{FF2B5EF4-FFF2-40B4-BE49-F238E27FC236}">
                <a16:creationId xmlns:a16="http://schemas.microsoft.com/office/drawing/2014/main" id="{1DF4D5A6-B0CD-4BE5-85C7-704E9C1D311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a:extLst>
              <a:ext uri="{FF2B5EF4-FFF2-40B4-BE49-F238E27FC236}">
                <a16:creationId xmlns:a16="http://schemas.microsoft.com/office/drawing/2014/main" id="{725A15A9-87A0-4DFC-89C0-4EE939C0BC37}"/>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942" name="Rectangle 6">
            <a:extLst>
              <a:ext uri="{FF2B5EF4-FFF2-40B4-BE49-F238E27FC236}">
                <a16:creationId xmlns:a16="http://schemas.microsoft.com/office/drawing/2014/main" id="{6D7003B0-618E-46B1-A6B6-FAAF73FD119D}"/>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mn-cs"/>
              </a:defRPr>
            </a:lvl1pPr>
          </a:lstStyle>
          <a:p>
            <a:pPr>
              <a:defRPr/>
            </a:pPr>
            <a:endParaRPr lang="en-US"/>
          </a:p>
        </p:txBody>
      </p:sp>
      <p:sp>
        <p:nvSpPr>
          <p:cNvPr id="39943" name="Rectangle 7">
            <a:extLst>
              <a:ext uri="{FF2B5EF4-FFF2-40B4-BE49-F238E27FC236}">
                <a16:creationId xmlns:a16="http://schemas.microsoft.com/office/drawing/2014/main" id="{A3F7E3E1-5133-4BA0-8339-D81BCC05D300}"/>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145F332-0C70-4C61-8C81-50E43B07A35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ED85E40E-267C-4ACC-B85E-FE7A34292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F67979-CD1B-4ACD-A265-4462EDC08D84}" type="slidenum">
              <a:rPr lang="en-US" altLang="en-US" smtClean="0">
                <a:solidFill>
                  <a:schemeClr val="accent2"/>
                </a:solidFill>
                <a:latin typeface="Arial" panose="020B0604020202020204" pitchFamily="34" charset="0"/>
              </a:rPr>
              <a:pPr>
                <a:spcBef>
                  <a:spcPct val="0"/>
                </a:spcBef>
              </a:pPr>
              <a:t>1</a:t>
            </a:fld>
            <a:endParaRPr lang="en-US" altLang="en-US">
              <a:solidFill>
                <a:schemeClr val="accent2"/>
              </a:solidFill>
              <a:latin typeface="Arial" panose="020B0604020202020204" pitchFamily="34" charset="0"/>
            </a:endParaRPr>
          </a:p>
        </p:txBody>
      </p:sp>
      <p:sp>
        <p:nvSpPr>
          <p:cNvPr id="4099" name="Rectangle 2">
            <a:extLst>
              <a:ext uri="{FF2B5EF4-FFF2-40B4-BE49-F238E27FC236}">
                <a16:creationId xmlns:a16="http://schemas.microsoft.com/office/drawing/2014/main" id="{B5732EED-E4D6-43CB-A3C7-553BC91B06D0}"/>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8C69D6E2-4C3A-49BF-AEA1-C0D6267D9C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DE8617D-76B8-4325-BADB-96D60B8592BD}"/>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C6BC6B26-4960-4635-8FBA-2AA6BF9D2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Start</a:t>
            </a:r>
          </a:p>
        </p:txBody>
      </p:sp>
      <p:sp>
        <p:nvSpPr>
          <p:cNvPr id="8196" name="Slide Number Placeholder 3">
            <a:extLst>
              <a:ext uri="{FF2B5EF4-FFF2-40B4-BE49-F238E27FC236}">
                <a16:creationId xmlns:a16="http://schemas.microsoft.com/office/drawing/2014/main" id="{AD9F6D66-196D-452C-9902-55948E4C1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CD598B-6F98-4C12-8FEF-8D18B96837DC}" type="slidenum">
              <a:rPr lang="en-US" altLang="en-US" smtClean="0">
                <a:solidFill>
                  <a:schemeClr val="accent2"/>
                </a:solidFill>
                <a:latin typeface="Arial" panose="020B0604020202020204" pitchFamily="34" charset="0"/>
              </a:rPr>
              <a:pPr>
                <a:spcBef>
                  <a:spcPct val="0"/>
                </a:spcBef>
              </a:pPr>
              <a:t>11</a:t>
            </a:fld>
            <a:endParaRPr lang="en-US" altLang="en-US">
              <a:solidFill>
                <a:schemeClr val="accent2"/>
              </a:solidFill>
              <a:latin typeface="Arial" panose="020B0604020202020204" pitchFamily="34" charset="0"/>
            </a:endParaRPr>
          </a:p>
        </p:txBody>
      </p:sp>
    </p:spTree>
    <p:extLst>
      <p:ext uri="{BB962C8B-B14F-4D97-AF65-F5344CB8AC3E}">
        <p14:creationId xmlns:p14="http://schemas.microsoft.com/office/powerpoint/2010/main" val="71048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A4C35FC-11B2-499D-BEE9-329213B408B8}"/>
              </a:ext>
            </a:extLst>
          </p:cNvPr>
          <p:cNvSpPr>
            <a:spLocks noGrp="1" noRot="1" noChangeAspect="1" noChangeArrowheads="1" noTextEdit="1"/>
          </p:cNvSpPr>
          <p:nvPr>
            <p:ph type="sldImg"/>
          </p:nvPr>
        </p:nvSpPr>
        <p:spPr>
          <a:xfrm>
            <a:off x="619125" y="234950"/>
            <a:ext cx="2794000" cy="2095500"/>
          </a:xfrm>
          <a:ln/>
        </p:spPr>
      </p:sp>
      <p:sp>
        <p:nvSpPr>
          <p:cNvPr id="14339" name="Rectangle 3">
            <a:extLst>
              <a:ext uri="{FF2B5EF4-FFF2-40B4-BE49-F238E27FC236}">
                <a16:creationId xmlns:a16="http://schemas.microsoft.com/office/drawing/2014/main" id="{F1EAA7DF-A2A9-499A-A066-A4F261B791C3}"/>
              </a:ext>
            </a:extLst>
          </p:cNvPr>
          <p:cNvSpPr>
            <a:spLocks noGrp="1" noChangeArrowheads="1"/>
          </p:cNvSpPr>
          <p:nvPr>
            <p:ph type="body" idx="1"/>
          </p:nvPr>
        </p:nvSpPr>
        <p:spPr>
          <a:xfrm>
            <a:off x="225425" y="2630488"/>
            <a:ext cx="6346825" cy="6162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3BA12CB-F41C-45DE-8267-EDFEFAD75F62}"/>
              </a:ext>
            </a:extLst>
          </p:cNvPr>
          <p:cNvSpPr>
            <a:spLocks noGrp="1" noRot="1" noChangeAspect="1" noChangeArrowheads="1" noTextEdit="1"/>
          </p:cNvSpPr>
          <p:nvPr>
            <p:ph type="sldImg"/>
          </p:nvPr>
        </p:nvSpPr>
        <p:spPr>
          <a:xfrm>
            <a:off x="619125" y="234950"/>
            <a:ext cx="2794000" cy="2095500"/>
          </a:xfrm>
          <a:ln/>
        </p:spPr>
      </p:sp>
      <p:sp>
        <p:nvSpPr>
          <p:cNvPr id="16387" name="Rectangle 3">
            <a:extLst>
              <a:ext uri="{FF2B5EF4-FFF2-40B4-BE49-F238E27FC236}">
                <a16:creationId xmlns:a16="http://schemas.microsoft.com/office/drawing/2014/main" id="{228A554C-579C-43EC-AFAF-BA95A89993E3}"/>
              </a:ext>
            </a:extLst>
          </p:cNvPr>
          <p:cNvSpPr>
            <a:spLocks noGrp="1" noChangeArrowheads="1"/>
          </p:cNvSpPr>
          <p:nvPr>
            <p:ph type="body" idx="1"/>
          </p:nvPr>
        </p:nvSpPr>
        <p:spPr>
          <a:xfrm>
            <a:off x="225425" y="2630488"/>
            <a:ext cx="6346825" cy="6162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6B956F4-83C0-48B0-94DE-44AE96DA04B7}"/>
              </a:ext>
            </a:extLst>
          </p:cNvPr>
          <p:cNvSpPr>
            <a:spLocks noGrp="1" noRot="1" noChangeAspect="1" noChangeArrowheads="1" noTextEdit="1"/>
          </p:cNvSpPr>
          <p:nvPr>
            <p:ph type="sldImg"/>
          </p:nvPr>
        </p:nvSpPr>
        <p:spPr>
          <a:xfrm>
            <a:off x="619125" y="234950"/>
            <a:ext cx="2794000" cy="2095500"/>
          </a:xfrm>
          <a:ln/>
        </p:spPr>
      </p:sp>
      <p:sp>
        <p:nvSpPr>
          <p:cNvPr id="18435" name="Rectangle 3">
            <a:extLst>
              <a:ext uri="{FF2B5EF4-FFF2-40B4-BE49-F238E27FC236}">
                <a16:creationId xmlns:a16="http://schemas.microsoft.com/office/drawing/2014/main" id="{C3169AC6-4419-4DED-9086-3C86158872BE}"/>
              </a:ext>
            </a:extLst>
          </p:cNvPr>
          <p:cNvSpPr>
            <a:spLocks noGrp="1" noChangeArrowheads="1"/>
          </p:cNvSpPr>
          <p:nvPr>
            <p:ph type="body" idx="1"/>
          </p:nvPr>
        </p:nvSpPr>
        <p:spPr>
          <a:xfrm>
            <a:off x="225425" y="2630488"/>
            <a:ext cx="6346825" cy="6162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A4C35FC-11B2-499D-BEE9-329213B408B8}"/>
              </a:ext>
            </a:extLst>
          </p:cNvPr>
          <p:cNvSpPr>
            <a:spLocks noGrp="1" noRot="1" noChangeAspect="1" noChangeArrowheads="1" noTextEdit="1"/>
          </p:cNvSpPr>
          <p:nvPr>
            <p:ph type="sldImg"/>
          </p:nvPr>
        </p:nvSpPr>
        <p:spPr>
          <a:xfrm>
            <a:off x="619125" y="234950"/>
            <a:ext cx="2794000" cy="2095500"/>
          </a:xfrm>
          <a:ln/>
        </p:spPr>
      </p:sp>
      <p:sp>
        <p:nvSpPr>
          <p:cNvPr id="14339" name="Rectangle 3">
            <a:extLst>
              <a:ext uri="{FF2B5EF4-FFF2-40B4-BE49-F238E27FC236}">
                <a16:creationId xmlns:a16="http://schemas.microsoft.com/office/drawing/2014/main" id="{F1EAA7DF-A2A9-499A-A066-A4F261B791C3}"/>
              </a:ext>
            </a:extLst>
          </p:cNvPr>
          <p:cNvSpPr>
            <a:spLocks noGrp="1" noChangeArrowheads="1"/>
          </p:cNvSpPr>
          <p:nvPr>
            <p:ph type="body" idx="1"/>
          </p:nvPr>
        </p:nvSpPr>
        <p:spPr>
          <a:xfrm>
            <a:off x="225425" y="2630488"/>
            <a:ext cx="6346825" cy="6162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009192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6074E20-C52A-4AE6-A979-5681B8208E22}"/>
              </a:ext>
            </a:extLst>
          </p:cNvPr>
          <p:cNvSpPr>
            <a:spLocks noGrp="1" noRot="1" noChangeAspect="1" noChangeArrowheads="1" noTextEdit="1"/>
          </p:cNvSpPr>
          <p:nvPr>
            <p:ph type="sldImg"/>
          </p:nvPr>
        </p:nvSpPr>
        <p:spPr>
          <a:xfrm>
            <a:off x="619125" y="234950"/>
            <a:ext cx="2794000" cy="2095500"/>
          </a:xfrm>
          <a:ln/>
        </p:spPr>
      </p:sp>
      <p:sp>
        <p:nvSpPr>
          <p:cNvPr id="24579" name="Rectangle 3">
            <a:extLst>
              <a:ext uri="{FF2B5EF4-FFF2-40B4-BE49-F238E27FC236}">
                <a16:creationId xmlns:a16="http://schemas.microsoft.com/office/drawing/2014/main" id="{51C70C71-4436-441B-A09C-299721240BD5}"/>
              </a:ext>
            </a:extLst>
          </p:cNvPr>
          <p:cNvSpPr>
            <a:spLocks noGrp="1" noChangeArrowheads="1"/>
          </p:cNvSpPr>
          <p:nvPr>
            <p:ph type="body" idx="1"/>
          </p:nvPr>
        </p:nvSpPr>
        <p:spPr>
          <a:xfrm>
            <a:off x="225425" y="2630488"/>
            <a:ext cx="6346825" cy="6162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0250AF90-0F21-4DFC-8335-FF6DDBB538AE}"/>
              </a:ext>
            </a:extLst>
          </p:cNvPr>
          <p:cNvSpPr>
            <a:spLocks noGrp="1" noRot="1" noChangeAspect="1" noChangeArrowheads="1" noTextEdit="1"/>
          </p:cNvSpPr>
          <p:nvPr>
            <p:ph type="sldImg"/>
          </p:nvPr>
        </p:nvSpPr>
        <p:spPr>
          <a:ln/>
        </p:spPr>
      </p:sp>
      <p:sp>
        <p:nvSpPr>
          <p:cNvPr id="27651" name="Notes Placeholder 2">
            <a:extLst>
              <a:ext uri="{FF2B5EF4-FFF2-40B4-BE49-F238E27FC236}">
                <a16:creationId xmlns:a16="http://schemas.microsoft.com/office/drawing/2014/main" id="{E8CB528D-9B74-436A-9B75-48F01BEE4F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Ans: 8.69 m/s/s</a:t>
            </a:r>
            <a:endParaRPr lang="en-AU" altLang="en-US" dirty="0"/>
          </a:p>
        </p:txBody>
      </p:sp>
      <p:sp>
        <p:nvSpPr>
          <p:cNvPr id="27652" name="Slide Number Placeholder 3">
            <a:extLst>
              <a:ext uri="{FF2B5EF4-FFF2-40B4-BE49-F238E27FC236}">
                <a16:creationId xmlns:a16="http://schemas.microsoft.com/office/drawing/2014/main" id="{1BB0E2BE-12A4-45B6-8C13-22B2EFC54F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047C0F-FD54-4C53-88BC-CB3310615CE0}" type="slidenum">
              <a:rPr lang="en-US" altLang="en-US" smtClean="0">
                <a:solidFill>
                  <a:schemeClr val="accent2"/>
                </a:solidFill>
                <a:latin typeface="Arial" panose="020B0604020202020204" pitchFamily="34" charset="0"/>
              </a:rPr>
              <a:pPr>
                <a:spcBef>
                  <a:spcPct val="0"/>
                </a:spcBef>
              </a:pPr>
              <a:t>30</a:t>
            </a:fld>
            <a:endParaRPr lang="en-US" altLang="en-US">
              <a:solidFill>
                <a:schemeClr val="accent2"/>
              </a:solidFill>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Ans: 4.27 x 10^-3 m/s/s towards Earth (need to consider acceleration effects from both the Earth and the Moon, then find the vector sum.</a:t>
            </a:r>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32</a:t>
            </a:fld>
            <a:endParaRPr lang="en-US" altLang="en-US"/>
          </a:p>
        </p:txBody>
      </p:sp>
    </p:spTree>
    <p:extLst>
      <p:ext uri="{BB962C8B-B14F-4D97-AF65-F5344CB8AC3E}">
        <p14:creationId xmlns:p14="http://schemas.microsoft.com/office/powerpoint/2010/main" val="3692770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E6BA8F8B-763C-4C51-811E-20FE87F832BD}"/>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5C0B974C-E855-4301-804D-F6B068EBF8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a:t>Ans: (5R/6) – closer to the moon than the planet (sqrt of both sides earlier than you think, no need to solve quadratically).</a:t>
            </a:r>
          </a:p>
        </p:txBody>
      </p:sp>
      <p:sp>
        <p:nvSpPr>
          <p:cNvPr id="32772" name="Slide Number Placeholder 3">
            <a:extLst>
              <a:ext uri="{FF2B5EF4-FFF2-40B4-BE49-F238E27FC236}">
                <a16:creationId xmlns:a16="http://schemas.microsoft.com/office/drawing/2014/main" id="{BA6D172F-3D3E-4625-B203-4B8BA3AB9F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327E26B-434E-4E57-AA67-CACE25FF9B4B}" type="slidenum">
              <a:rPr lang="en-US" altLang="en-US" smtClean="0">
                <a:solidFill>
                  <a:schemeClr val="accent2"/>
                </a:solidFill>
                <a:latin typeface="Arial" panose="020B0604020202020204" pitchFamily="34" charset="0"/>
              </a:rPr>
              <a:pPr>
                <a:spcBef>
                  <a:spcPct val="0"/>
                </a:spcBef>
              </a:pPr>
              <a:t>34</a:t>
            </a:fld>
            <a:endParaRPr lang="en-US" altLang="en-US">
              <a:solidFill>
                <a:schemeClr val="accent2"/>
              </a:solidFill>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~165 years</a:t>
            </a:r>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49</a:t>
            </a:fld>
            <a:endParaRPr lang="en-US" altLang="en-US"/>
          </a:p>
        </p:txBody>
      </p:sp>
    </p:spTree>
    <p:extLst>
      <p:ext uri="{BB962C8B-B14F-4D97-AF65-F5344CB8AC3E}">
        <p14:creationId xmlns:p14="http://schemas.microsoft.com/office/powerpoint/2010/main" val="3823859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DE8617D-76B8-4325-BADB-96D60B8592BD}"/>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C6BC6B26-4960-4635-8FBA-2AA6BF9D2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Start</a:t>
            </a:r>
          </a:p>
        </p:txBody>
      </p:sp>
      <p:sp>
        <p:nvSpPr>
          <p:cNvPr id="8196" name="Slide Number Placeholder 3">
            <a:extLst>
              <a:ext uri="{FF2B5EF4-FFF2-40B4-BE49-F238E27FC236}">
                <a16:creationId xmlns:a16="http://schemas.microsoft.com/office/drawing/2014/main" id="{AD9F6D66-196D-452C-9902-55948E4C1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CD598B-6F98-4C12-8FEF-8D18B96837DC}" type="slidenum">
              <a:rPr lang="en-US" altLang="en-US" smtClean="0">
                <a:solidFill>
                  <a:schemeClr val="accent2"/>
                </a:solidFill>
                <a:latin typeface="Arial" panose="020B0604020202020204" pitchFamily="34" charset="0"/>
              </a:rPr>
              <a:pPr>
                <a:spcBef>
                  <a:spcPct val="0"/>
                </a:spcBef>
              </a:pPr>
              <a:t>3</a:t>
            </a:fld>
            <a:endParaRPr lang="en-US" altLang="en-US">
              <a:solidFill>
                <a:schemeClr val="accent2"/>
              </a:solidFill>
              <a:latin typeface="Arial" panose="020B0604020202020204" pitchFamily="34" charset="0"/>
            </a:endParaRPr>
          </a:p>
        </p:txBody>
      </p:sp>
    </p:spTree>
    <p:extLst>
      <p:ext uri="{BB962C8B-B14F-4D97-AF65-F5344CB8AC3E}">
        <p14:creationId xmlns:p14="http://schemas.microsoft.com/office/powerpoint/2010/main" val="1155929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Ans: 1.46 x 10^22 kg</a:t>
            </a:r>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55</a:t>
            </a:fld>
            <a:endParaRPr lang="en-US" altLang="en-US"/>
          </a:p>
        </p:txBody>
      </p:sp>
    </p:spTree>
    <p:extLst>
      <p:ext uri="{BB962C8B-B14F-4D97-AF65-F5344CB8AC3E}">
        <p14:creationId xmlns:p14="http://schemas.microsoft.com/office/powerpoint/2010/main" val="2177722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 = 4.22 x 10^7 m. Altitude = Ans – Radius of Earth = 3.59 x 10^7 m (or 35900 km above Earth’s surface).</a:t>
            </a:r>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60</a:t>
            </a:fld>
            <a:endParaRPr lang="en-US" altLang="en-US"/>
          </a:p>
        </p:txBody>
      </p:sp>
    </p:spTree>
    <p:extLst>
      <p:ext uri="{BB962C8B-B14F-4D97-AF65-F5344CB8AC3E}">
        <p14:creationId xmlns:p14="http://schemas.microsoft.com/office/powerpoint/2010/main" val="770181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Also, a change in energy indicates work being done.</a:t>
            </a:r>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76</a:t>
            </a:fld>
            <a:endParaRPr lang="en-US" altLang="en-US"/>
          </a:p>
        </p:txBody>
      </p:sp>
    </p:spTree>
    <p:extLst>
      <p:ext uri="{BB962C8B-B14F-4D97-AF65-F5344CB8AC3E}">
        <p14:creationId xmlns:p14="http://schemas.microsoft.com/office/powerpoint/2010/main" val="3965735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77</a:t>
            </a:fld>
            <a:endParaRPr lang="en-US" altLang="en-US"/>
          </a:p>
        </p:txBody>
      </p:sp>
    </p:spTree>
    <p:extLst>
      <p:ext uri="{BB962C8B-B14F-4D97-AF65-F5344CB8AC3E}">
        <p14:creationId xmlns:p14="http://schemas.microsoft.com/office/powerpoint/2010/main" val="1596962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78</a:t>
            </a:fld>
            <a:endParaRPr lang="en-US" altLang="en-US"/>
          </a:p>
        </p:txBody>
      </p:sp>
    </p:spTree>
    <p:extLst>
      <p:ext uri="{BB962C8B-B14F-4D97-AF65-F5344CB8AC3E}">
        <p14:creationId xmlns:p14="http://schemas.microsoft.com/office/powerpoint/2010/main" val="1070372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79</a:t>
            </a:fld>
            <a:endParaRPr lang="en-US" altLang="en-US"/>
          </a:p>
        </p:txBody>
      </p:sp>
    </p:spTree>
    <p:extLst>
      <p:ext uri="{BB962C8B-B14F-4D97-AF65-F5344CB8AC3E}">
        <p14:creationId xmlns:p14="http://schemas.microsoft.com/office/powerpoint/2010/main" val="3268970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80</a:t>
            </a:fld>
            <a:endParaRPr lang="en-US" altLang="en-US"/>
          </a:p>
        </p:txBody>
      </p:sp>
    </p:spTree>
    <p:extLst>
      <p:ext uri="{BB962C8B-B14F-4D97-AF65-F5344CB8AC3E}">
        <p14:creationId xmlns:p14="http://schemas.microsoft.com/office/powerpoint/2010/main" val="3369597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81</a:t>
            </a:fld>
            <a:endParaRPr lang="en-US" altLang="en-US"/>
          </a:p>
        </p:txBody>
      </p:sp>
    </p:spTree>
    <p:extLst>
      <p:ext uri="{BB962C8B-B14F-4D97-AF65-F5344CB8AC3E}">
        <p14:creationId xmlns:p14="http://schemas.microsoft.com/office/powerpoint/2010/main" val="739186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82</a:t>
            </a:fld>
            <a:endParaRPr lang="en-US" altLang="en-US"/>
          </a:p>
        </p:txBody>
      </p:sp>
    </p:spTree>
    <p:extLst>
      <p:ext uri="{BB962C8B-B14F-4D97-AF65-F5344CB8AC3E}">
        <p14:creationId xmlns:p14="http://schemas.microsoft.com/office/powerpoint/2010/main" val="3797449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83</a:t>
            </a:fld>
            <a:endParaRPr lang="en-US" altLang="en-US"/>
          </a:p>
        </p:txBody>
      </p:sp>
    </p:spTree>
    <p:extLst>
      <p:ext uri="{BB962C8B-B14F-4D97-AF65-F5344CB8AC3E}">
        <p14:creationId xmlns:p14="http://schemas.microsoft.com/office/powerpoint/2010/main" val="20868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DE8617D-76B8-4325-BADB-96D60B8592BD}"/>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C6BC6B26-4960-4635-8FBA-2AA6BF9D2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Start</a:t>
            </a:r>
          </a:p>
        </p:txBody>
      </p:sp>
      <p:sp>
        <p:nvSpPr>
          <p:cNvPr id="8196" name="Slide Number Placeholder 3">
            <a:extLst>
              <a:ext uri="{FF2B5EF4-FFF2-40B4-BE49-F238E27FC236}">
                <a16:creationId xmlns:a16="http://schemas.microsoft.com/office/drawing/2014/main" id="{AD9F6D66-196D-452C-9902-55948E4C1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CD598B-6F98-4C12-8FEF-8D18B96837DC}" type="slidenum">
              <a:rPr lang="en-US" altLang="en-US" smtClean="0">
                <a:solidFill>
                  <a:schemeClr val="accent2"/>
                </a:solidFill>
                <a:latin typeface="Arial" panose="020B0604020202020204" pitchFamily="34" charset="0"/>
              </a:rPr>
              <a:pPr>
                <a:spcBef>
                  <a:spcPct val="0"/>
                </a:spcBef>
              </a:pPr>
              <a:t>4</a:t>
            </a:fld>
            <a:endParaRPr lang="en-US" altLang="en-US">
              <a:solidFill>
                <a:schemeClr val="accent2"/>
              </a:solidFill>
              <a:latin typeface="Arial" panose="020B0604020202020204" pitchFamily="34" charset="0"/>
            </a:endParaRPr>
          </a:p>
        </p:txBody>
      </p:sp>
    </p:spTree>
    <p:extLst>
      <p:ext uri="{BB962C8B-B14F-4D97-AF65-F5344CB8AC3E}">
        <p14:creationId xmlns:p14="http://schemas.microsoft.com/office/powerpoint/2010/main" val="952776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84</a:t>
            </a:fld>
            <a:endParaRPr lang="en-US" altLang="en-US"/>
          </a:p>
        </p:txBody>
      </p:sp>
    </p:spTree>
    <p:extLst>
      <p:ext uri="{BB962C8B-B14F-4D97-AF65-F5344CB8AC3E}">
        <p14:creationId xmlns:p14="http://schemas.microsoft.com/office/powerpoint/2010/main" val="3092089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85</a:t>
            </a:fld>
            <a:endParaRPr lang="en-US" altLang="en-US"/>
          </a:p>
        </p:txBody>
      </p:sp>
    </p:spTree>
    <p:extLst>
      <p:ext uri="{BB962C8B-B14F-4D97-AF65-F5344CB8AC3E}">
        <p14:creationId xmlns:p14="http://schemas.microsoft.com/office/powerpoint/2010/main" val="916231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86</a:t>
            </a:fld>
            <a:endParaRPr lang="en-US" altLang="en-US"/>
          </a:p>
        </p:txBody>
      </p:sp>
    </p:spTree>
    <p:extLst>
      <p:ext uri="{BB962C8B-B14F-4D97-AF65-F5344CB8AC3E}">
        <p14:creationId xmlns:p14="http://schemas.microsoft.com/office/powerpoint/2010/main" val="974314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87</a:t>
            </a:fld>
            <a:endParaRPr lang="en-US" altLang="en-US"/>
          </a:p>
        </p:txBody>
      </p:sp>
    </p:spTree>
    <p:extLst>
      <p:ext uri="{BB962C8B-B14F-4D97-AF65-F5344CB8AC3E}">
        <p14:creationId xmlns:p14="http://schemas.microsoft.com/office/powerpoint/2010/main" val="3932215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88</a:t>
            </a:fld>
            <a:endParaRPr lang="en-US" altLang="en-US"/>
          </a:p>
        </p:txBody>
      </p:sp>
    </p:spTree>
    <p:extLst>
      <p:ext uri="{BB962C8B-B14F-4D97-AF65-F5344CB8AC3E}">
        <p14:creationId xmlns:p14="http://schemas.microsoft.com/office/powerpoint/2010/main" val="3001853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89</a:t>
            </a:fld>
            <a:endParaRPr lang="en-US" altLang="en-US"/>
          </a:p>
        </p:txBody>
      </p:sp>
    </p:spTree>
    <p:extLst>
      <p:ext uri="{BB962C8B-B14F-4D97-AF65-F5344CB8AC3E}">
        <p14:creationId xmlns:p14="http://schemas.microsoft.com/office/powerpoint/2010/main" val="277731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90</a:t>
            </a:fld>
            <a:endParaRPr lang="en-US" altLang="en-US"/>
          </a:p>
        </p:txBody>
      </p:sp>
    </p:spTree>
    <p:extLst>
      <p:ext uri="{BB962C8B-B14F-4D97-AF65-F5344CB8AC3E}">
        <p14:creationId xmlns:p14="http://schemas.microsoft.com/office/powerpoint/2010/main" val="1257730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91</a:t>
            </a:fld>
            <a:endParaRPr lang="en-US" altLang="en-US"/>
          </a:p>
        </p:txBody>
      </p:sp>
    </p:spTree>
    <p:extLst>
      <p:ext uri="{BB962C8B-B14F-4D97-AF65-F5344CB8AC3E}">
        <p14:creationId xmlns:p14="http://schemas.microsoft.com/office/powerpoint/2010/main" val="764427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4145F332-0C70-4C61-8C81-50E43B07A35F}" type="slidenum">
              <a:rPr lang="en-US" altLang="en-US" smtClean="0"/>
              <a:pPr>
                <a:defRPr/>
              </a:pPr>
              <a:t>92</a:t>
            </a:fld>
            <a:endParaRPr lang="en-US" altLang="en-US"/>
          </a:p>
        </p:txBody>
      </p:sp>
    </p:spTree>
    <p:extLst>
      <p:ext uri="{BB962C8B-B14F-4D97-AF65-F5344CB8AC3E}">
        <p14:creationId xmlns:p14="http://schemas.microsoft.com/office/powerpoint/2010/main" val="2155058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DE8617D-76B8-4325-BADB-96D60B8592BD}"/>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C6BC6B26-4960-4635-8FBA-2AA6BF9D2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Start</a:t>
            </a:r>
          </a:p>
        </p:txBody>
      </p:sp>
      <p:sp>
        <p:nvSpPr>
          <p:cNvPr id="8196" name="Slide Number Placeholder 3">
            <a:extLst>
              <a:ext uri="{FF2B5EF4-FFF2-40B4-BE49-F238E27FC236}">
                <a16:creationId xmlns:a16="http://schemas.microsoft.com/office/drawing/2014/main" id="{AD9F6D66-196D-452C-9902-55948E4C1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CD598B-6F98-4C12-8FEF-8D18B96837DC}" type="slidenum">
              <a:rPr lang="en-US" altLang="en-US" smtClean="0">
                <a:solidFill>
                  <a:schemeClr val="accent2"/>
                </a:solidFill>
                <a:latin typeface="Arial" panose="020B0604020202020204" pitchFamily="34" charset="0"/>
              </a:rPr>
              <a:pPr>
                <a:spcBef>
                  <a:spcPct val="0"/>
                </a:spcBef>
              </a:pPr>
              <a:t>5</a:t>
            </a:fld>
            <a:endParaRPr lang="en-US" altLang="en-US">
              <a:solidFill>
                <a:schemeClr val="accent2"/>
              </a:solidFill>
              <a:latin typeface="Arial" panose="020B0604020202020204" pitchFamily="34" charset="0"/>
            </a:endParaRPr>
          </a:p>
        </p:txBody>
      </p:sp>
    </p:spTree>
    <p:extLst>
      <p:ext uri="{BB962C8B-B14F-4D97-AF65-F5344CB8AC3E}">
        <p14:creationId xmlns:p14="http://schemas.microsoft.com/office/powerpoint/2010/main" val="234428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DE8617D-76B8-4325-BADB-96D60B8592BD}"/>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C6BC6B26-4960-4635-8FBA-2AA6BF9D2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Start</a:t>
            </a:r>
          </a:p>
        </p:txBody>
      </p:sp>
      <p:sp>
        <p:nvSpPr>
          <p:cNvPr id="8196" name="Slide Number Placeholder 3">
            <a:extLst>
              <a:ext uri="{FF2B5EF4-FFF2-40B4-BE49-F238E27FC236}">
                <a16:creationId xmlns:a16="http://schemas.microsoft.com/office/drawing/2014/main" id="{AD9F6D66-196D-452C-9902-55948E4C1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CD598B-6F98-4C12-8FEF-8D18B96837DC}" type="slidenum">
              <a:rPr lang="en-US" altLang="en-US" smtClean="0">
                <a:solidFill>
                  <a:schemeClr val="accent2"/>
                </a:solidFill>
                <a:latin typeface="Arial" panose="020B0604020202020204" pitchFamily="34" charset="0"/>
              </a:rPr>
              <a:pPr>
                <a:spcBef>
                  <a:spcPct val="0"/>
                </a:spcBef>
              </a:pPr>
              <a:t>6</a:t>
            </a:fld>
            <a:endParaRPr lang="en-US" altLang="en-US">
              <a:solidFill>
                <a:schemeClr val="accent2"/>
              </a:solidFill>
              <a:latin typeface="Arial" panose="020B0604020202020204" pitchFamily="34" charset="0"/>
            </a:endParaRPr>
          </a:p>
        </p:txBody>
      </p:sp>
    </p:spTree>
    <p:extLst>
      <p:ext uri="{BB962C8B-B14F-4D97-AF65-F5344CB8AC3E}">
        <p14:creationId xmlns:p14="http://schemas.microsoft.com/office/powerpoint/2010/main" val="543665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DE8617D-76B8-4325-BADB-96D60B8592BD}"/>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C6BC6B26-4960-4635-8FBA-2AA6BF9D2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Start</a:t>
            </a:r>
          </a:p>
        </p:txBody>
      </p:sp>
      <p:sp>
        <p:nvSpPr>
          <p:cNvPr id="8196" name="Slide Number Placeholder 3">
            <a:extLst>
              <a:ext uri="{FF2B5EF4-FFF2-40B4-BE49-F238E27FC236}">
                <a16:creationId xmlns:a16="http://schemas.microsoft.com/office/drawing/2014/main" id="{AD9F6D66-196D-452C-9902-55948E4C1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CD598B-6F98-4C12-8FEF-8D18B96837DC}" type="slidenum">
              <a:rPr lang="en-US" altLang="en-US" smtClean="0">
                <a:solidFill>
                  <a:schemeClr val="accent2"/>
                </a:solidFill>
                <a:latin typeface="Arial" panose="020B0604020202020204" pitchFamily="34" charset="0"/>
              </a:rPr>
              <a:pPr>
                <a:spcBef>
                  <a:spcPct val="0"/>
                </a:spcBef>
              </a:pPr>
              <a:t>7</a:t>
            </a:fld>
            <a:endParaRPr lang="en-US" altLang="en-US">
              <a:solidFill>
                <a:schemeClr val="accent2"/>
              </a:solidFill>
              <a:latin typeface="Arial" panose="020B0604020202020204" pitchFamily="34" charset="0"/>
            </a:endParaRPr>
          </a:p>
        </p:txBody>
      </p:sp>
    </p:spTree>
    <p:extLst>
      <p:ext uri="{BB962C8B-B14F-4D97-AF65-F5344CB8AC3E}">
        <p14:creationId xmlns:p14="http://schemas.microsoft.com/office/powerpoint/2010/main" val="72203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DE8617D-76B8-4325-BADB-96D60B8592BD}"/>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C6BC6B26-4960-4635-8FBA-2AA6BF9D2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Start</a:t>
            </a:r>
          </a:p>
        </p:txBody>
      </p:sp>
      <p:sp>
        <p:nvSpPr>
          <p:cNvPr id="8196" name="Slide Number Placeholder 3">
            <a:extLst>
              <a:ext uri="{FF2B5EF4-FFF2-40B4-BE49-F238E27FC236}">
                <a16:creationId xmlns:a16="http://schemas.microsoft.com/office/drawing/2014/main" id="{AD9F6D66-196D-452C-9902-55948E4C1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CD598B-6F98-4C12-8FEF-8D18B96837DC}" type="slidenum">
              <a:rPr lang="en-US" altLang="en-US" smtClean="0">
                <a:solidFill>
                  <a:schemeClr val="accent2"/>
                </a:solidFill>
                <a:latin typeface="Arial" panose="020B0604020202020204" pitchFamily="34" charset="0"/>
              </a:rPr>
              <a:pPr>
                <a:spcBef>
                  <a:spcPct val="0"/>
                </a:spcBef>
              </a:pPr>
              <a:t>8</a:t>
            </a:fld>
            <a:endParaRPr lang="en-US" altLang="en-US">
              <a:solidFill>
                <a:schemeClr val="accent2"/>
              </a:solidFill>
              <a:latin typeface="Arial" panose="020B0604020202020204" pitchFamily="34" charset="0"/>
            </a:endParaRPr>
          </a:p>
        </p:txBody>
      </p:sp>
    </p:spTree>
    <p:extLst>
      <p:ext uri="{BB962C8B-B14F-4D97-AF65-F5344CB8AC3E}">
        <p14:creationId xmlns:p14="http://schemas.microsoft.com/office/powerpoint/2010/main" val="374236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DE8617D-76B8-4325-BADB-96D60B8592BD}"/>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C6BC6B26-4960-4635-8FBA-2AA6BF9D2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Start</a:t>
            </a:r>
          </a:p>
        </p:txBody>
      </p:sp>
      <p:sp>
        <p:nvSpPr>
          <p:cNvPr id="8196" name="Slide Number Placeholder 3">
            <a:extLst>
              <a:ext uri="{FF2B5EF4-FFF2-40B4-BE49-F238E27FC236}">
                <a16:creationId xmlns:a16="http://schemas.microsoft.com/office/drawing/2014/main" id="{AD9F6D66-196D-452C-9902-55948E4C1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CD598B-6F98-4C12-8FEF-8D18B96837DC}" type="slidenum">
              <a:rPr lang="en-US" altLang="en-US" smtClean="0">
                <a:solidFill>
                  <a:schemeClr val="accent2"/>
                </a:solidFill>
                <a:latin typeface="Arial" panose="020B0604020202020204" pitchFamily="34" charset="0"/>
              </a:rPr>
              <a:pPr>
                <a:spcBef>
                  <a:spcPct val="0"/>
                </a:spcBef>
              </a:pPr>
              <a:t>9</a:t>
            </a:fld>
            <a:endParaRPr lang="en-US" altLang="en-US">
              <a:solidFill>
                <a:schemeClr val="accent2"/>
              </a:solidFill>
              <a:latin typeface="Arial" panose="020B0604020202020204" pitchFamily="34" charset="0"/>
            </a:endParaRPr>
          </a:p>
        </p:txBody>
      </p:sp>
    </p:spTree>
    <p:extLst>
      <p:ext uri="{BB962C8B-B14F-4D97-AF65-F5344CB8AC3E}">
        <p14:creationId xmlns:p14="http://schemas.microsoft.com/office/powerpoint/2010/main" val="786634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DE8617D-76B8-4325-BADB-96D60B8592BD}"/>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C6BC6B26-4960-4635-8FBA-2AA6BF9D2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Start</a:t>
            </a:r>
          </a:p>
        </p:txBody>
      </p:sp>
      <p:sp>
        <p:nvSpPr>
          <p:cNvPr id="8196" name="Slide Number Placeholder 3">
            <a:extLst>
              <a:ext uri="{FF2B5EF4-FFF2-40B4-BE49-F238E27FC236}">
                <a16:creationId xmlns:a16="http://schemas.microsoft.com/office/drawing/2014/main" id="{AD9F6D66-196D-452C-9902-55948E4C1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CD598B-6F98-4C12-8FEF-8D18B96837DC}" type="slidenum">
              <a:rPr lang="en-US" altLang="en-US" smtClean="0">
                <a:solidFill>
                  <a:schemeClr val="accent2"/>
                </a:solidFill>
                <a:latin typeface="Arial" panose="020B0604020202020204" pitchFamily="34" charset="0"/>
              </a:rPr>
              <a:pPr>
                <a:spcBef>
                  <a:spcPct val="0"/>
                </a:spcBef>
              </a:pPr>
              <a:t>10</a:t>
            </a:fld>
            <a:endParaRPr lang="en-US" altLang="en-US">
              <a:solidFill>
                <a:schemeClr val="accent2"/>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F39F3D3-6AF7-476A-92DE-1D9BF426202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432E90-86AA-434B-ADF0-3EF4FB5AC8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78E29A5-8AD6-48E9-B326-59F5D14CF61C}"/>
              </a:ext>
            </a:extLst>
          </p:cNvPr>
          <p:cNvSpPr>
            <a:spLocks noGrp="1" noChangeArrowheads="1"/>
          </p:cNvSpPr>
          <p:nvPr>
            <p:ph type="sldNum" sz="quarter" idx="12"/>
          </p:nvPr>
        </p:nvSpPr>
        <p:spPr>
          <a:ln/>
        </p:spPr>
        <p:txBody>
          <a:bodyPr/>
          <a:lstStyle>
            <a:lvl1pPr>
              <a:defRPr/>
            </a:lvl1pPr>
          </a:lstStyle>
          <a:p>
            <a:pPr>
              <a:defRPr/>
            </a:pPr>
            <a:fld id="{DCB1038F-CBB2-4072-881E-D60742E461A2}" type="slidenum">
              <a:rPr lang="en-US" altLang="en-US"/>
              <a:pPr>
                <a:defRPr/>
              </a:pPr>
              <a:t>‹#›</a:t>
            </a:fld>
            <a:endParaRPr lang="en-US" altLang="en-US"/>
          </a:p>
        </p:txBody>
      </p:sp>
    </p:spTree>
    <p:extLst>
      <p:ext uri="{BB962C8B-B14F-4D97-AF65-F5344CB8AC3E}">
        <p14:creationId xmlns:p14="http://schemas.microsoft.com/office/powerpoint/2010/main" val="3287262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0A5B9F1-3237-48E1-AF23-9D395A0AFDC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5817E2B-410B-4F4A-B842-4A1EF8E2DE6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62E957-191D-4BD9-91A0-4399318A724D}"/>
              </a:ext>
            </a:extLst>
          </p:cNvPr>
          <p:cNvSpPr>
            <a:spLocks noGrp="1" noChangeArrowheads="1"/>
          </p:cNvSpPr>
          <p:nvPr>
            <p:ph type="sldNum" sz="quarter" idx="12"/>
          </p:nvPr>
        </p:nvSpPr>
        <p:spPr>
          <a:ln/>
        </p:spPr>
        <p:txBody>
          <a:bodyPr/>
          <a:lstStyle>
            <a:lvl1pPr>
              <a:defRPr/>
            </a:lvl1pPr>
          </a:lstStyle>
          <a:p>
            <a:pPr>
              <a:defRPr/>
            </a:pPr>
            <a:fld id="{54C8A406-3E46-4AD7-8EDC-3154250D2A00}" type="slidenum">
              <a:rPr lang="en-US" altLang="en-US"/>
              <a:pPr>
                <a:defRPr/>
              </a:pPr>
              <a:t>‹#›</a:t>
            </a:fld>
            <a:endParaRPr lang="en-US" altLang="en-US"/>
          </a:p>
        </p:txBody>
      </p:sp>
    </p:spTree>
    <p:extLst>
      <p:ext uri="{BB962C8B-B14F-4D97-AF65-F5344CB8AC3E}">
        <p14:creationId xmlns:p14="http://schemas.microsoft.com/office/powerpoint/2010/main" val="3750598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9199B3E-00BB-48FA-88DC-823A98A4F3E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844F5D8-8C1A-4AD7-93C4-3B7410809EB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49FD15E-D536-46B9-A995-22722F6E1B79}"/>
              </a:ext>
            </a:extLst>
          </p:cNvPr>
          <p:cNvSpPr>
            <a:spLocks noGrp="1" noChangeArrowheads="1"/>
          </p:cNvSpPr>
          <p:nvPr>
            <p:ph type="sldNum" sz="quarter" idx="12"/>
          </p:nvPr>
        </p:nvSpPr>
        <p:spPr>
          <a:ln/>
        </p:spPr>
        <p:txBody>
          <a:bodyPr/>
          <a:lstStyle>
            <a:lvl1pPr>
              <a:defRPr/>
            </a:lvl1pPr>
          </a:lstStyle>
          <a:p>
            <a:pPr>
              <a:defRPr/>
            </a:pPr>
            <a:fld id="{022B91D5-0FF3-42EF-897F-E02AF52432F4}" type="slidenum">
              <a:rPr lang="en-US" altLang="en-US"/>
              <a:pPr>
                <a:defRPr/>
              </a:pPr>
              <a:t>‹#›</a:t>
            </a:fld>
            <a:endParaRPr lang="en-US" altLang="en-US"/>
          </a:p>
        </p:txBody>
      </p:sp>
    </p:spTree>
    <p:extLst>
      <p:ext uri="{BB962C8B-B14F-4D97-AF65-F5344CB8AC3E}">
        <p14:creationId xmlns:p14="http://schemas.microsoft.com/office/powerpoint/2010/main" val="3582178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AU"/>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Rectangle 4">
            <a:extLst>
              <a:ext uri="{FF2B5EF4-FFF2-40B4-BE49-F238E27FC236}">
                <a16:creationId xmlns:a16="http://schemas.microsoft.com/office/drawing/2014/main" id="{A6ACBE3A-871E-46AC-852E-224F399EFD99}"/>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49DC33A-77E2-42BA-9CB2-A13EFA5D65F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CE4D0D76-2893-49B4-B5BA-E1E3C229B8BC}"/>
              </a:ext>
            </a:extLst>
          </p:cNvPr>
          <p:cNvSpPr>
            <a:spLocks noGrp="1" noChangeArrowheads="1"/>
          </p:cNvSpPr>
          <p:nvPr>
            <p:ph type="sldNum" sz="quarter" idx="12"/>
          </p:nvPr>
        </p:nvSpPr>
        <p:spPr>
          <a:ln/>
        </p:spPr>
        <p:txBody>
          <a:bodyPr/>
          <a:lstStyle>
            <a:lvl1pPr>
              <a:defRPr/>
            </a:lvl1pPr>
          </a:lstStyle>
          <a:p>
            <a:pPr>
              <a:defRPr/>
            </a:pPr>
            <a:fld id="{7EA4F9B9-5EF7-4DF3-A099-37977292936A}" type="slidenum">
              <a:rPr lang="en-US" altLang="en-US"/>
              <a:pPr>
                <a:defRPr/>
              </a:pPr>
              <a:t>‹#›</a:t>
            </a:fld>
            <a:endParaRPr lang="en-US" altLang="en-US"/>
          </a:p>
        </p:txBody>
      </p:sp>
    </p:spTree>
    <p:extLst>
      <p:ext uri="{BB962C8B-B14F-4D97-AF65-F5344CB8AC3E}">
        <p14:creationId xmlns:p14="http://schemas.microsoft.com/office/powerpoint/2010/main" val="2048490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Rectangle 4">
            <a:extLst>
              <a:ext uri="{FF2B5EF4-FFF2-40B4-BE49-F238E27FC236}">
                <a16:creationId xmlns:a16="http://schemas.microsoft.com/office/drawing/2014/main" id="{66404AF5-C7B9-424E-B772-DDE6C39DD0D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1E40374-3510-4D92-8975-64563767C59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FE60FBF7-E15C-454E-B914-E8F0567FFAF9}"/>
              </a:ext>
            </a:extLst>
          </p:cNvPr>
          <p:cNvSpPr>
            <a:spLocks noGrp="1" noChangeArrowheads="1"/>
          </p:cNvSpPr>
          <p:nvPr>
            <p:ph type="sldNum" sz="quarter" idx="12"/>
          </p:nvPr>
        </p:nvSpPr>
        <p:spPr>
          <a:ln/>
        </p:spPr>
        <p:txBody>
          <a:bodyPr/>
          <a:lstStyle>
            <a:lvl1pPr>
              <a:defRPr/>
            </a:lvl1pPr>
          </a:lstStyle>
          <a:p>
            <a:pPr>
              <a:defRPr/>
            </a:pPr>
            <a:fld id="{6647A464-C64C-43FB-AA72-CB9D5CCE87F9}" type="slidenum">
              <a:rPr lang="en-US" altLang="en-US"/>
              <a:pPr>
                <a:defRPr/>
              </a:pPr>
              <a:t>‹#›</a:t>
            </a:fld>
            <a:endParaRPr lang="en-US" altLang="en-US"/>
          </a:p>
        </p:txBody>
      </p:sp>
    </p:spTree>
    <p:extLst>
      <p:ext uri="{BB962C8B-B14F-4D97-AF65-F5344CB8AC3E}">
        <p14:creationId xmlns:p14="http://schemas.microsoft.com/office/powerpoint/2010/main" val="3984813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AU"/>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Rectangle 4">
            <a:extLst>
              <a:ext uri="{FF2B5EF4-FFF2-40B4-BE49-F238E27FC236}">
                <a16:creationId xmlns:a16="http://schemas.microsoft.com/office/drawing/2014/main" id="{66B5B204-8909-4269-9ED0-63CC79DD11BA}"/>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330152E-A5FB-4D48-B3FD-07FB7DC0DE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ACBE390-DB6A-44A8-BB85-EDA6EFC0DB07}"/>
              </a:ext>
            </a:extLst>
          </p:cNvPr>
          <p:cNvSpPr>
            <a:spLocks noGrp="1" noChangeArrowheads="1"/>
          </p:cNvSpPr>
          <p:nvPr>
            <p:ph type="sldNum" sz="quarter" idx="12"/>
          </p:nvPr>
        </p:nvSpPr>
        <p:spPr>
          <a:ln/>
        </p:spPr>
        <p:txBody>
          <a:bodyPr/>
          <a:lstStyle>
            <a:lvl1pPr>
              <a:defRPr/>
            </a:lvl1pPr>
          </a:lstStyle>
          <a:p>
            <a:pPr>
              <a:defRPr/>
            </a:pPr>
            <a:fld id="{A57007FE-2511-4CE4-9760-CEF655966AA4}" type="slidenum">
              <a:rPr lang="en-US" altLang="en-US"/>
              <a:pPr>
                <a:defRPr/>
              </a:pPr>
              <a:t>‹#›</a:t>
            </a:fld>
            <a:endParaRPr lang="en-US" altLang="en-US"/>
          </a:p>
        </p:txBody>
      </p:sp>
    </p:spTree>
    <p:extLst>
      <p:ext uri="{BB962C8B-B14F-4D97-AF65-F5344CB8AC3E}">
        <p14:creationId xmlns:p14="http://schemas.microsoft.com/office/powerpoint/2010/main" val="2276885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endParaRPr lang="en-AU"/>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4">
            <a:extLst>
              <a:ext uri="{FF2B5EF4-FFF2-40B4-BE49-F238E27FC236}">
                <a16:creationId xmlns:a16="http://schemas.microsoft.com/office/drawing/2014/main" id="{AF135977-36D1-4051-9AD9-16E5826665F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F6C8F0F-7D3F-49AF-852B-BF24D67AF8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0E68684-6EFA-423B-9CFA-D995C256E716}"/>
              </a:ext>
            </a:extLst>
          </p:cNvPr>
          <p:cNvSpPr>
            <a:spLocks noGrp="1" noChangeArrowheads="1"/>
          </p:cNvSpPr>
          <p:nvPr>
            <p:ph type="sldNum" sz="quarter" idx="12"/>
          </p:nvPr>
        </p:nvSpPr>
        <p:spPr>
          <a:ln/>
        </p:spPr>
        <p:txBody>
          <a:bodyPr/>
          <a:lstStyle>
            <a:lvl1pPr>
              <a:defRPr/>
            </a:lvl1pPr>
          </a:lstStyle>
          <a:p>
            <a:pPr>
              <a:defRPr/>
            </a:pPr>
            <a:fld id="{47A23859-E3B8-49B7-AB84-2EF978E9939E}" type="slidenum">
              <a:rPr lang="en-US" altLang="en-US"/>
              <a:pPr>
                <a:defRPr/>
              </a:pPr>
              <a:t>‹#›</a:t>
            </a:fld>
            <a:endParaRPr lang="en-US" altLang="en-US"/>
          </a:p>
        </p:txBody>
      </p:sp>
    </p:spTree>
    <p:extLst>
      <p:ext uri="{BB962C8B-B14F-4D97-AF65-F5344CB8AC3E}">
        <p14:creationId xmlns:p14="http://schemas.microsoft.com/office/powerpoint/2010/main" val="195385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E67823B-531F-4077-9BAE-06B5AB99D10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BB9A8E3-DBAB-43B5-BE25-35BCB5C346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50CA79-B5C5-4E6F-9EA3-35B4CE2FBB8E}"/>
              </a:ext>
            </a:extLst>
          </p:cNvPr>
          <p:cNvSpPr>
            <a:spLocks noGrp="1" noChangeArrowheads="1"/>
          </p:cNvSpPr>
          <p:nvPr>
            <p:ph type="sldNum" sz="quarter" idx="12"/>
          </p:nvPr>
        </p:nvSpPr>
        <p:spPr>
          <a:ln/>
        </p:spPr>
        <p:txBody>
          <a:bodyPr/>
          <a:lstStyle>
            <a:lvl1pPr>
              <a:defRPr/>
            </a:lvl1pPr>
          </a:lstStyle>
          <a:p>
            <a:pPr>
              <a:defRPr/>
            </a:pPr>
            <a:fld id="{D5F655BA-90AB-482A-815F-4C2E982BB321}" type="slidenum">
              <a:rPr lang="en-US" altLang="en-US"/>
              <a:pPr>
                <a:defRPr/>
              </a:pPr>
              <a:t>‹#›</a:t>
            </a:fld>
            <a:endParaRPr lang="en-US" altLang="en-US"/>
          </a:p>
        </p:txBody>
      </p:sp>
    </p:spTree>
    <p:extLst>
      <p:ext uri="{BB962C8B-B14F-4D97-AF65-F5344CB8AC3E}">
        <p14:creationId xmlns:p14="http://schemas.microsoft.com/office/powerpoint/2010/main" val="3369332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1C14E29-023F-4FB6-8E00-366E43AE11D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F9A7EE1-4ADA-4A26-B539-AE56C59997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4FA6D3E-3683-46C8-9AC2-9566BAD508A1}"/>
              </a:ext>
            </a:extLst>
          </p:cNvPr>
          <p:cNvSpPr>
            <a:spLocks noGrp="1" noChangeArrowheads="1"/>
          </p:cNvSpPr>
          <p:nvPr>
            <p:ph type="sldNum" sz="quarter" idx="12"/>
          </p:nvPr>
        </p:nvSpPr>
        <p:spPr>
          <a:ln/>
        </p:spPr>
        <p:txBody>
          <a:bodyPr/>
          <a:lstStyle>
            <a:lvl1pPr>
              <a:defRPr/>
            </a:lvl1pPr>
          </a:lstStyle>
          <a:p>
            <a:pPr>
              <a:defRPr/>
            </a:pPr>
            <a:fld id="{D35BA613-BBBD-4279-BDB5-57F3FD6A17FF}" type="slidenum">
              <a:rPr lang="en-US" altLang="en-US"/>
              <a:pPr>
                <a:defRPr/>
              </a:pPr>
              <a:t>‹#›</a:t>
            </a:fld>
            <a:endParaRPr lang="en-US" altLang="en-US"/>
          </a:p>
        </p:txBody>
      </p:sp>
    </p:spTree>
    <p:extLst>
      <p:ext uri="{BB962C8B-B14F-4D97-AF65-F5344CB8AC3E}">
        <p14:creationId xmlns:p14="http://schemas.microsoft.com/office/powerpoint/2010/main" val="3820989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2387F45-F972-4C78-BBDF-140D71B836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175552D-0D6B-4CA4-96AC-B41D7E2501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401401B-9BD3-4EF5-B4B2-21AC871B97B2}"/>
              </a:ext>
            </a:extLst>
          </p:cNvPr>
          <p:cNvSpPr>
            <a:spLocks noGrp="1" noChangeArrowheads="1"/>
          </p:cNvSpPr>
          <p:nvPr>
            <p:ph type="sldNum" sz="quarter" idx="12"/>
          </p:nvPr>
        </p:nvSpPr>
        <p:spPr>
          <a:ln/>
        </p:spPr>
        <p:txBody>
          <a:bodyPr/>
          <a:lstStyle>
            <a:lvl1pPr>
              <a:defRPr/>
            </a:lvl1pPr>
          </a:lstStyle>
          <a:p>
            <a:pPr>
              <a:defRPr/>
            </a:pPr>
            <a:fld id="{E01D4E1D-750D-4EC8-8A34-53CA2503D923}" type="slidenum">
              <a:rPr lang="en-US" altLang="en-US"/>
              <a:pPr>
                <a:defRPr/>
              </a:pPr>
              <a:t>‹#›</a:t>
            </a:fld>
            <a:endParaRPr lang="en-US" altLang="en-US"/>
          </a:p>
        </p:txBody>
      </p:sp>
    </p:spTree>
    <p:extLst>
      <p:ext uri="{BB962C8B-B14F-4D97-AF65-F5344CB8AC3E}">
        <p14:creationId xmlns:p14="http://schemas.microsoft.com/office/powerpoint/2010/main" val="3894352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EB28167-2821-4B09-9E74-34DF182D5A5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EF64630D-BB3E-4920-AD55-B86156CA57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C8168E4-2DE0-4F8D-89F8-B53021128AB1}"/>
              </a:ext>
            </a:extLst>
          </p:cNvPr>
          <p:cNvSpPr>
            <a:spLocks noGrp="1" noChangeArrowheads="1"/>
          </p:cNvSpPr>
          <p:nvPr>
            <p:ph type="sldNum" sz="quarter" idx="12"/>
          </p:nvPr>
        </p:nvSpPr>
        <p:spPr>
          <a:ln/>
        </p:spPr>
        <p:txBody>
          <a:bodyPr/>
          <a:lstStyle>
            <a:lvl1pPr>
              <a:defRPr/>
            </a:lvl1pPr>
          </a:lstStyle>
          <a:p>
            <a:pPr>
              <a:defRPr/>
            </a:pPr>
            <a:fld id="{8A1574FB-359B-40FC-8EC2-A19C1A224FA5}" type="slidenum">
              <a:rPr lang="en-US" altLang="en-US"/>
              <a:pPr>
                <a:defRPr/>
              </a:pPr>
              <a:t>‹#›</a:t>
            </a:fld>
            <a:endParaRPr lang="en-US" altLang="en-US"/>
          </a:p>
        </p:txBody>
      </p:sp>
    </p:spTree>
    <p:extLst>
      <p:ext uri="{BB962C8B-B14F-4D97-AF65-F5344CB8AC3E}">
        <p14:creationId xmlns:p14="http://schemas.microsoft.com/office/powerpoint/2010/main" val="396912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44E6AE1-CB08-46FB-B5E0-D33FC1D757C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75D6B49-97FF-47F5-A837-FE29A24E84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7C449E7-7F51-42BE-931B-DE2EC506ABFF}"/>
              </a:ext>
            </a:extLst>
          </p:cNvPr>
          <p:cNvSpPr>
            <a:spLocks noGrp="1" noChangeArrowheads="1"/>
          </p:cNvSpPr>
          <p:nvPr>
            <p:ph type="sldNum" sz="quarter" idx="12"/>
          </p:nvPr>
        </p:nvSpPr>
        <p:spPr>
          <a:ln/>
        </p:spPr>
        <p:txBody>
          <a:bodyPr/>
          <a:lstStyle>
            <a:lvl1pPr>
              <a:defRPr/>
            </a:lvl1pPr>
          </a:lstStyle>
          <a:p>
            <a:pPr>
              <a:defRPr/>
            </a:pPr>
            <a:fld id="{819670DC-BAC1-4E85-88E3-6F838670F503}" type="slidenum">
              <a:rPr lang="en-US" altLang="en-US"/>
              <a:pPr>
                <a:defRPr/>
              </a:pPr>
              <a:t>‹#›</a:t>
            </a:fld>
            <a:endParaRPr lang="en-US" altLang="en-US"/>
          </a:p>
        </p:txBody>
      </p:sp>
    </p:spTree>
    <p:extLst>
      <p:ext uri="{BB962C8B-B14F-4D97-AF65-F5344CB8AC3E}">
        <p14:creationId xmlns:p14="http://schemas.microsoft.com/office/powerpoint/2010/main" val="3843266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B29143F-6989-49FF-AE75-8D46AF6057C0}"/>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125FD7-E5AD-4464-93EE-CE2F915A7D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D522842-D0DD-41AB-BFAE-8EF3C7CB4C97}"/>
              </a:ext>
            </a:extLst>
          </p:cNvPr>
          <p:cNvSpPr>
            <a:spLocks noGrp="1" noChangeArrowheads="1"/>
          </p:cNvSpPr>
          <p:nvPr>
            <p:ph type="sldNum" sz="quarter" idx="12"/>
          </p:nvPr>
        </p:nvSpPr>
        <p:spPr>
          <a:ln/>
        </p:spPr>
        <p:txBody>
          <a:bodyPr/>
          <a:lstStyle>
            <a:lvl1pPr>
              <a:defRPr/>
            </a:lvl1pPr>
          </a:lstStyle>
          <a:p>
            <a:pPr>
              <a:defRPr/>
            </a:pPr>
            <a:fld id="{4A5DBAE6-B8DC-43C2-92F1-4EB501F1F6CB}" type="slidenum">
              <a:rPr lang="en-US" altLang="en-US"/>
              <a:pPr>
                <a:defRPr/>
              </a:pPr>
              <a:t>‹#›</a:t>
            </a:fld>
            <a:endParaRPr lang="en-US" altLang="en-US"/>
          </a:p>
        </p:txBody>
      </p:sp>
    </p:spTree>
    <p:extLst>
      <p:ext uri="{BB962C8B-B14F-4D97-AF65-F5344CB8AC3E}">
        <p14:creationId xmlns:p14="http://schemas.microsoft.com/office/powerpoint/2010/main" val="2966309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0EB8C6F-0C32-4C40-8280-BA7DB7CE436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D27C6A2-3B21-49B0-B072-D9B228971B0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C5460AB-E00F-4A29-8F09-FC2B55A60714}"/>
              </a:ext>
            </a:extLst>
          </p:cNvPr>
          <p:cNvSpPr>
            <a:spLocks noGrp="1" noChangeArrowheads="1"/>
          </p:cNvSpPr>
          <p:nvPr>
            <p:ph type="sldNum" sz="quarter" idx="12"/>
          </p:nvPr>
        </p:nvSpPr>
        <p:spPr>
          <a:ln/>
        </p:spPr>
        <p:txBody>
          <a:bodyPr/>
          <a:lstStyle>
            <a:lvl1pPr>
              <a:defRPr/>
            </a:lvl1pPr>
          </a:lstStyle>
          <a:p>
            <a:pPr>
              <a:defRPr/>
            </a:pPr>
            <a:fld id="{DDC62374-A3EF-417B-B987-33DB6ACA19D2}" type="slidenum">
              <a:rPr lang="en-US" altLang="en-US"/>
              <a:pPr>
                <a:defRPr/>
              </a:pPr>
              <a:t>‹#›</a:t>
            </a:fld>
            <a:endParaRPr lang="en-US" altLang="en-US"/>
          </a:p>
        </p:txBody>
      </p:sp>
    </p:spTree>
    <p:extLst>
      <p:ext uri="{BB962C8B-B14F-4D97-AF65-F5344CB8AC3E}">
        <p14:creationId xmlns:p14="http://schemas.microsoft.com/office/powerpoint/2010/main" val="28450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4D66215-0221-45CD-BA23-C74DA40370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32227B8-8EB0-4E4F-87F2-436BDA13771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790F774-7D60-407A-B521-E8B974108629}"/>
              </a:ext>
            </a:extLst>
          </p:cNvPr>
          <p:cNvSpPr>
            <a:spLocks noGrp="1" noChangeArrowheads="1"/>
          </p:cNvSpPr>
          <p:nvPr>
            <p:ph type="sldNum" sz="quarter" idx="12"/>
          </p:nvPr>
        </p:nvSpPr>
        <p:spPr>
          <a:ln/>
        </p:spPr>
        <p:txBody>
          <a:bodyPr/>
          <a:lstStyle>
            <a:lvl1pPr>
              <a:defRPr/>
            </a:lvl1pPr>
          </a:lstStyle>
          <a:p>
            <a:pPr>
              <a:defRPr/>
            </a:pPr>
            <a:fld id="{4B5634FF-4759-44F6-9230-6144626E8BA9}" type="slidenum">
              <a:rPr lang="en-US" altLang="en-US"/>
              <a:pPr>
                <a:defRPr/>
              </a:pPr>
              <a:t>‹#›</a:t>
            </a:fld>
            <a:endParaRPr lang="en-US" altLang="en-US"/>
          </a:p>
        </p:txBody>
      </p:sp>
    </p:spTree>
    <p:extLst>
      <p:ext uri="{BB962C8B-B14F-4D97-AF65-F5344CB8AC3E}">
        <p14:creationId xmlns:p14="http://schemas.microsoft.com/office/powerpoint/2010/main" val="122700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8FC5461-4908-4AD0-99F7-4168E8A375A3}"/>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13E3C9E-BD87-4E37-8176-6EC95247D51B}"/>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F4536173-463B-4F08-976E-3E1A48B13A0E}"/>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mn-lt"/>
                <a:cs typeface="+mn-cs"/>
              </a:defRPr>
            </a:lvl1pPr>
          </a:lstStyle>
          <a:p>
            <a:pPr>
              <a:defRPr/>
            </a:pPr>
            <a:endParaRPr lang="en-US"/>
          </a:p>
        </p:txBody>
      </p:sp>
      <p:sp>
        <p:nvSpPr>
          <p:cNvPr id="1029" name="Rectangle 5">
            <a:extLst>
              <a:ext uri="{FF2B5EF4-FFF2-40B4-BE49-F238E27FC236}">
                <a16:creationId xmlns:a16="http://schemas.microsoft.com/office/drawing/2014/main" id="{10246008-BCF5-4621-A096-27C2C37ADD55}"/>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mn-lt"/>
                <a:cs typeface="+mn-cs"/>
              </a:defRPr>
            </a:lvl1pPr>
          </a:lstStyle>
          <a:p>
            <a:pPr>
              <a:defRPr/>
            </a:pPr>
            <a:endParaRPr lang="en-US"/>
          </a:p>
        </p:txBody>
      </p:sp>
      <p:sp>
        <p:nvSpPr>
          <p:cNvPr id="1030" name="Rectangle 6">
            <a:extLst>
              <a:ext uri="{FF2B5EF4-FFF2-40B4-BE49-F238E27FC236}">
                <a16:creationId xmlns:a16="http://schemas.microsoft.com/office/drawing/2014/main" id="{64C2AB92-C6C5-470E-9E01-68DCCA03B83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Times New Roman" panose="02020603050405020304" pitchFamily="18" charset="0"/>
              </a:defRPr>
            </a:lvl1pPr>
          </a:lstStyle>
          <a:p>
            <a:pPr>
              <a:defRPr/>
            </a:pPr>
            <a:fld id="{201EDA0A-56A1-4F24-9CF5-0BA524F8B4A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wmf"/></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wmf"/></Relationships>
</file>

<file path=ppt/slides/_rels/slide1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oleObject" Target="../embeddings/oleObject3.bin"/><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wmf"/></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2.wmf"/></Relationships>
</file>

<file path=ppt/slides/_rels/slide27.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5.wmf"/><Relationship Id="rId2" Type="http://schemas.openxmlformats.org/officeDocument/2006/relationships/oleObject" Target="../embeddings/oleObject6.bin"/><Relationship Id="rId1" Type="http://schemas.openxmlformats.org/officeDocument/2006/relationships/slideLayout" Target="../slideLayouts/slideLayout14.xml"/><Relationship Id="rId6" Type="http://schemas.openxmlformats.org/officeDocument/2006/relationships/oleObject" Target="../embeddings/oleObject8.bin"/><Relationship Id="rId5" Type="http://schemas.openxmlformats.org/officeDocument/2006/relationships/image" Target="../media/image24.wmf"/><Relationship Id="rId4"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7.wmf"/><Relationship Id="rId5" Type="http://schemas.openxmlformats.org/officeDocument/2006/relationships/oleObject" Target="../embeddings/oleObject10.bin"/><Relationship Id="rId4" Type="http://schemas.openxmlformats.org/officeDocument/2006/relationships/image" Target="../media/image26.wmf"/></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oleObject" Target="../embeddings/oleObject11.bin"/><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aowen.screaming.net/revision/force&amp;motion/ncananim.htm"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13.bin"/><Relationship Id="rId1" Type="http://schemas.openxmlformats.org/officeDocument/2006/relationships/slideLayout" Target="../slideLayouts/slideLayout14.xml"/><Relationship Id="rId6" Type="http://schemas.openxmlformats.org/officeDocument/2006/relationships/oleObject" Target="../embeddings/oleObject15.bin"/><Relationship Id="rId5" Type="http://schemas.openxmlformats.org/officeDocument/2006/relationships/image" Target="../media/image41.wmf"/><Relationship Id="rId4" Type="http://schemas.openxmlformats.org/officeDocument/2006/relationships/oleObject" Target="../embeddings/oleObject14.bin"/></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6.png"/><Relationship Id="rId3" Type="http://schemas.openxmlformats.org/officeDocument/2006/relationships/image" Target="../media/image40.wmf"/><Relationship Id="rId7" Type="http://schemas.openxmlformats.org/officeDocument/2006/relationships/image" Target="../media/image42.wmf"/><Relationship Id="rId12" Type="http://schemas.openxmlformats.org/officeDocument/2006/relationships/oleObject" Target="../embeddings/oleObject21.bin"/><Relationship Id="rId2" Type="http://schemas.openxmlformats.org/officeDocument/2006/relationships/oleObject" Target="../embeddings/oleObject16.bin"/><Relationship Id="rId1" Type="http://schemas.openxmlformats.org/officeDocument/2006/relationships/slideLayout" Target="../slideLayouts/slideLayout7.xml"/><Relationship Id="rId6" Type="http://schemas.openxmlformats.org/officeDocument/2006/relationships/oleObject" Target="../embeddings/oleObject18.bin"/><Relationship Id="rId11" Type="http://schemas.openxmlformats.org/officeDocument/2006/relationships/image" Target="../media/image45.png"/><Relationship Id="rId5" Type="http://schemas.openxmlformats.org/officeDocument/2006/relationships/image" Target="../media/image41.wmf"/><Relationship Id="rId15" Type="http://schemas.openxmlformats.org/officeDocument/2006/relationships/image" Target="../media/image47.png"/><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44.png"/><Relationship Id="rId14" Type="http://schemas.openxmlformats.org/officeDocument/2006/relationships/oleObject" Target="../embeddings/oleObject22.bin"/></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oleObject" Target="../embeddings/oleObject25.bin"/><Relationship Id="rId2" Type="http://schemas.openxmlformats.org/officeDocument/2006/relationships/oleObject" Target="../embeddings/oleObject23.bin"/><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oleObject" Target="../embeddings/oleObject24.bin"/><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oleObject" Target="../embeddings/oleObject26.bin"/><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oleObject" Target="../embeddings/oleObject27.bin"/><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oleObject" Target="../embeddings/oleObject29.bin"/><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oleObject" Target="../embeddings/oleObject30.bin"/><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oleObject" Target="../embeddings/oleObject31.bin"/><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7.xml"/><Relationship Id="rId1" Type="http://schemas.openxmlformats.org/officeDocument/2006/relationships/video" Target="file:///E:\Teaching%20from%20laptop%20Jan%2028%202016\Teaching\science\Upper%20school\Physics%2012\361%20-%20Geostationary%20satelite.mp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63.wmf"/><Relationship Id="rId3" Type="http://schemas.openxmlformats.org/officeDocument/2006/relationships/image" Target="../media/image42.wmf"/><Relationship Id="rId7" Type="http://schemas.openxmlformats.org/officeDocument/2006/relationships/image" Target="../media/image60.wmf"/><Relationship Id="rId12" Type="http://schemas.openxmlformats.org/officeDocument/2006/relationships/oleObject" Target="../embeddings/oleObject39.bin"/><Relationship Id="rId2" Type="http://schemas.openxmlformats.org/officeDocument/2006/relationships/oleObject" Target="../embeddings/oleObject34.bin"/><Relationship Id="rId1" Type="http://schemas.openxmlformats.org/officeDocument/2006/relationships/slideLayout" Target="../slideLayouts/slideLayout15.xml"/><Relationship Id="rId6" Type="http://schemas.openxmlformats.org/officeDocument/2006/relationships/oleObject" Target="../embeddings/oleObject36.bin"/><Relationship Id="rId11" Type="http://schemas.openxmlformats.org/officeDocument/2006/relationships/image" Target="../media/image62.wmf"/><Relationship Id="rId5" Type="http://schemas.openxmlformats.org/officeDocument/2006/relationships/image" Target="../media/image41.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61.wmf"/></Relationships>
</file>

<file path=ppt/slides/_rels/slide6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ideo" Target="file:///E:\Teaching%20from%20laptop%20Jan%2028%202016\Teaching\science\Upper%20school\Physics%2012\polar%20ready.mp4"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gif"/><Relationship Id="rId1" Type="http://schemas.openxmlformats.org/officeDocument/2006/relationships/slideLayout" Target="../slideLayouts/slideLayout7.xml"/><Relationship Id="rId4" Type="http://schemas.openxmlformats.org/officeDocument/2006/relationships/image" Target="../media/image71.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8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87.png"/><Relationship Id="rId9" Type="http://schemas.openxmlformats.org/officeDocument/2006/relationships/image" Target="../media/image100.png"/></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12_00CO">
            <a:extLst>
              <a:ext uri="{FF2B5EF4-FFF2-40B4-BE49-F238E27FC236}">
                <a16:creationId xmlns:a16="http://schemas.microsoft.com/office/drawing/2014/main" id="{9D815C70-72CA-4ADA-960D-8FD2400FF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47800"/>
            <a:ext cx="67183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Box 2">
            <a:extLst>
              <a:ext uri="{FF2B5EF4-FFF2-40B4-BE49-F238E27FC236}">
                <a16:creationId xmlns:a16="http://schemas.microsoft.com/office/drawing/2014/main" id="{44122C5A-AA85-4D93-B4B7-4B3A10317EDD}"/>
              </a:ext>
            </a:extLst>
          </p:cNvPr>
          <p:cNvSpPr txBox="1">
            <a:spLocks noChangeArrowheads="1"/>
          </p:cNvSpPr>
          <p:nvPr/>
        </p:nvSpPr>
        <p:spPr bwMode="auto">
          <a:xfrm>
            <a:off x="381000" y="304800"/>
            <a:ext cx="7315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4800" dirty="0">
                <a:solidFill>
                  <a:schemeClr val="accent2"/>
                </a:solidFill>
                <a:latin typeface="Arial" panose="020B0604020202020204" pitchFamily="34" charset="0"/>
              </a:rPr>
              <a:t>Gravitation &amp; Satellite Motion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56FABDE5-FF8F-4601-A159-380EDD55A244}"/>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a:solidFill>
                  <a:schemeClr val="accent2"/>
                </a:solidFill>
                <a:latin typeface="Arial" panose="020B0604020202020204" pitchFamily="34" charset="0"/>
              </a:rPr>
              <a:t>Newton’s Law of Universal Gravitation</a:t>
            </a:r>
          </a:p>
        </p:txBody>
      </p:sp>
      <p:sp>
        <p:nvSpPr>
          <p:cNvPr id="7171" name="Text Box 3">
            <a:extLst>
              <a:ext uri="{FF2B5EF4-FFF2-40B4-BE49-F238E27FC236}">
                <a16:creationId xmlns:a16="http://schemas.microsoft.com/office/drawing/2014/main" id="{D9022B7E-780F-4811-8585-36E126031727}"/>
              </a:ext>
            </a:extLst>
          </p:cNvPr>
          <p:cNvSpPr txBox="1">
            <a:spLocks noChangeArrowheads="1"/>
          </p:cNvSpPr>
          <p:nvPr/>
        </p:nvSpPr>
        <p:spPr bwMode="auto">
          <a:xfrm>
            <a:off x="381000" y="990600"/>
            <a:ext cx="83058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accent2"/>
                </a:solidFill>
                <a:latin typeface="Arial" panose="020B0604020202020204" pitchFamily="34" charset="0"/>
              </a:rPr>
              <a:t>Newton’s insight:</a:t>
            </a:r>
          </a:p>
          <a:p>
            <a:pPr eaLnBrk="1" hangingPunct="1">
              <a:spcBef>
                <a:spcPct val="50000"/>
              </a:spcBef>
              <a:buFontTx/>
              <a:buNone/>
            </a:pPr>
            <a:r>
              <a:rPr lang="en-US" altLang="en-US" sz="2800">
                <a:solidFill>
                  <a:schemeClr val="accent2"/>
                </a:solidFill>
                <a:latin typeface="Arial" panose="020B0604020202020204" pitchFamily="34" charset="0"/>
              </a:rPr>
              <a:t>The force accelerating an apple downward is the same force that keeps the Moon in its orbit.</a:t>
            </a:r>
          </a:p>
          <a:p>
            <a:pPr eaLnBrk="1" hangingPunct="1">
              <a:spcBef>
                <a:spcPct val="50000"/>
              </a:spcBef>
              <a:buFontTx/>
              <a:buNone/>
            </a:pPr>
            <a:r>
              <a:rPr lang="en-US" altLang="en-US" sz="2800">
                <a:solidFill>
                  <a:schemeClr val="accent2"/>
                </a:solidFill>
                <a:latin typeface="Arial" panose="020B0604020202020204" pitchFamily="34" charset="0"/>
              </a:rPr>
              <a:t>Hence, Universal Gravitation.</a:t>
            </a:r>
          </a:p>
        </p:txBody>
      </p:sp>
      <p:pic>
        <p:nvPicPr>
          <p:cNvPr id="6148" name="Picture 4">
            <a:extLst>
              <a:ext uri="{FF2B5EF4-FFF2-40B4-BE49-F238E27FC236}">
                <a16:creationId xmlns:a16="http://schemas.microsoft.com/office/drawing/2014/main" id="{ACA4F52A-9600-4CDB-905B-11980A6BA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86582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 Box 6">
            <a:extLst>
              <a:ext uri="{FF2B5EF4-FFF2-40B4-BE49-F238E27FC236}">
                <a16:creationId xmlns:a16="http://schemas.microsoft.com/office/drawing/2014/main" id="{0C889BC2-D15F-4105-A312-1078C1D4C19E}"/>
              </a:ext>
            </a:extLst>
          </p:cNvPr>
          <p:cNvSpPr txBox="1">
            <a:spLocks noChangeArrowheads="1"/>
          </p:cNvSpPr>
          <p:nvPr/>
        </p:nvSpPr>
        <p:spPr bwMode="auto">
          <a:xfrm>
            <a:off x="37338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AU" altLang="en-US" sz="2800">
              <a:solidFill>
                <a:schemeClr val="accent2"/>
              </a:solidFill>
              <a:latin typeface="Arial" panose="020B0604020202020204" pitchFamily="34" charset="0"/>
            </a:endParaRPr>
          </a:p>
        </p:txBody>
      </p:sp>
      <p:sp>
        <p:nvSpPr>
          <p:cNvPr id="7174" name="Text Box 7">
            <a:extLst>
              <a:ext uri="{FF2B5EF4-FFF2-40B4-BE49-F238E27FC236}">
                <a16:creationId xmlns:a16="http://schemas.microsoft.com/office/drawing/2014/main" id="{57C97003-E067-4859-9CE3-D2BF6FD4872B}"/>
              </a:ext>
            </a:extLst>
          </p:cNvPr>
          <p:cNvSpPr txBox="1">
            <a:spLocks noChangeArrowheads="1"/>
          </p:cNvSpPr>
          <p:nvPr/>
        </p:nvSpPr>
        <p:spPr bwMode="auto">
          <a:xfrm>
            <a:off x="35814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AU" altLang="en-US" sz="2800">
              <a:solidFill>
                <a:schemeClr val="accent2"/>
              </a:solidFill>
              <a:latin typeface="Arial" panose="020B0604020202020204" pitchFamily="34" charset="0"/>
            </a:endParaRPr>
          </a:p>
        </p:txBody>
      </p:sp>
      <p:graphicFrame>
        <p:nvGraphicFramePr>
          <p:cNvPr id="6152" name="Object 8">
            <a:extLst>
              <a:ext uri="{FF2B5EF4-FFF2-40B4-BE49-F238E27FC236}">
                <a16:creationId xmlns:a16="http://schemas.microsoft.com/office/drawing/2014/main" id="{1629A818-8C13-4CEC-B71D-13E170A8F4F8}"/>
              </a:ext>
            </a:extLst>
          </p:cNvPr>
          <p:cNvGraphicFramePr>
            <a:graphicFrameLocks noChangeAspect="1"/>
          </p:cNvGraphicFramePr>
          <p:nvPr/>
        </p:nvGraphicFramePr>
        <p:xfrm>
          <a:off x="4038600" y="4106863"/>
          <a:ext cx="2133600" cy="1150937"/>
        </p:xfrm>
        <a:graphic>
          <a:graphicData uri="http://schemas.openxmlformats.org/presentationml/2006/ole">
            <mc:AlternateContent xmlns:mc="http://schemas.openxmlformats.org/markup-compatibility/2006">
              <mc:Choice xmlns:v="urn:schemas-microsoft-com:vml" Requires="v">
                <p:oleObj name="FXE400" r:id="rId4" imgW="748800" imgH="404640" progId="FXEquation.Equation">
                  <p:embed/>
                </p:oleObj>
              </mc:Choice>
              <mc:Fallback>
                <p:oleObj name="FXE400" r:id="rId4" imgW="748800" imgH="404640" progId="FXEquation.Equation">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106863"/>
                        <a:ext cx="2133600" cy="1150937"/>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 name="Rectangle 9">
            <a:extLst>
              <a:ext uri="{FF2B5EF4-FFF2-40B4-BE49-F238E27FC236}">
                <a16:creationId xmlns:a16="http://schemas.microsoft.com/office/drawing/2014/main" id="{E612EAA4-8C63-4AB4-82EC-00B0597864A8}"/>
              </a:ext>
            </a:extLst>
          </p:cNvPr>
          <p:cNvSpPr>
            <a:spLocks noChangeArrowheads="1"/>
          </p:cNvSpPr>
          <p:nvPr/>
        </p:nvSpPr>
        <p:spPr bwMode="auto">
          <a:xfrm>
            <a:off x="8153400" y="45720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7177" name="Rectangle 10">
            <a:extLst>
              <a:ext uri="{FF2B5EF4-FFF2-40B4-BE49-F238E27FC236}">
                <a16:creationId xmlns:a16="http://schemas.microsoft.com/office/drawing/2014/main" id="{13572D7F-1F64-444A-BB19-D1C9315357D0}"/>
              </a:ext>
            </a:extLst>
          </p:cNvPr>
          <p:cNvSpPr>
            <a:spLocks noChangeArrowheads="1"/>
          </p:cNvSpPr>
          <p:nvPr/>
        </p:nvSpPr>
        <p:spPr bwMode="auto">
          <a:xfrm>
            <a:off x="8229600" y="60198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animEffect transition="in" filter="dissolve">
                                      <p:cBhvr>
                                        <p:cTn id="11"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56FABDE5-FF8F-4601-A159-380EDD55A244}"/>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a:solidFill>
                  <a:schemeClr val="accent2"/>
                </a:solidFill>
                <a:latin typeface="Arial" panose="020B0604020202020204" pitchFamily="34" charset="0"/>
              </a:rPr>
              <a:t>Newton’s Law of Universal Gravitation</a:t>
            </a:r>
          </a:p>
        </p:txBody>
      </p:sp>
      <p:sp>
        <p:nvSpPr>
          <p:cNvPr id="7171" name="Text Box 3">
            <a:extLst>
              <a:ext uri="{FF2B5EF4-FFF2-40B4-BE49-F238E27FC236}">
                <a16:creationId xmlns:a16="http://schemas.microsoft.com/office/drawing/2014/main" id="{D9022B7E-780F-4811-8585-36E126031727}"/>
              </a:ext>
            </a:extLst>
          </p:cNvPr>
          <p:cNvSpPr txBox="1">
            <a:spLocks noChangeArrowheads="1"/>
          </p:cNvSpPr>
          <p:nvPr/>
        </p:nvSpPr>
        <p:spPr bwMode="auto">
          <a:xfrm>
            <a:off x="381000" y="990600"/>
            <a:ext cx="83058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Arial" panose="020B0604020202020204" pitchFamily="34" charset="0"/>
              </a:rPr>
              <a:t>How far do you need to go to escape Earth’s gravity?</a:t>
            </a:r>
          </a:p>
          <a:p>
            <a:pPr eaLnBrk="1" hangingPunct="1">
              <a:spcBef>
                <a:spcPct val="50000"/>
              </a:spcBef>
              <a:buFontTx/>
              <a:buNone/>
            </a:pPr>
            <a:r>
              <a:rPr lang="en-US" altLang="en-US" sz="2800" dirty="0">
                <a:solidFill>
                  <a:schemeClr val="accent2"/>
                </a:solidFill>
                <a:latin typeface="Arial" panose="020B0604020202020204" pitchFamily="34" charset="0"/>
              </a:rPr>
              <a:t>Well, the equation shows us that the force of gravity drops off pretty quickly due to the inverse-square relationship. However, to truly escape the pull of gravity (of any mass), r→∞ in order for F→0.</a:t>
            </a:r>
          </a:p>
        </p:txBody>
      </p:sp>
      <p:sp>
        <p:nvSpPr>
          <p:cNvPr id="7173" name="Text Box 6">
            <a:extLst>
              <a:ext uri="{FF2B5EF4-FFF2-40B4-BE49-F238E27FC236}">
                <a16:creationId xmlns:a16="http://schemas.microsoft.com/office/drawing/2014/main" id="{0C889BC2-D15F-4105-A312-1078C1D4C19E}"/>
              </a:ext>
            </a:extLst>
          </p:cNvPr>
          <p:cNvSpPr txBox="1">
            <a:spLocks noChangeArrowheads="1"/>
          </p:cNvSpPr>
          <p:nvPr/>
        </p:nvSpPr>
        <p:spPr bwMode="auto">
          <a:xfrm>
            <a:off x="37338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AU" altLang="en-US" sz="2800">
              <a:solidFill>
                <a:schemeClr val="accent2"/>
              </a:solidFill>
              <a:latin typeface="Arial" panose="020B0604020202020204" pitchFamily="34" charset="0"/>
            </a:endParaRPr>
          </a:p>
        </p:txBody>
      </p:sp>
      <p:sp>
        <p:nvSpPr>
          <p:cNvPr id="7174" name="Text Box 7">
            <a:extLst>
              <a:ext uri="{FF2B5EF4-FFF2-40B4-BE49-F238E27FC236}">
                <a16:creationId xmlns:a16="http://schemas.microsoft.com/office/drawing/2014/main" id="{57C97003-E067-4859-9CE3-D2BF6FD4872B}"/>
              </a:ext>
            </a:extLst>
          </p:cNvPr>
          <p:cNvSpPr txBox="1">
            <a:spLocks noChangeArrowheads="1"/>
          </p:cNvSpPr>
          <p:nvPr/>
        </p:nvSpPr>
        <p:spPr bwMode="auto">
          <a:xfrm>
            <a:off x="35814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AU" altLang="en-US" sz="2800">
              <a:solidFill>
                <a:schemeClr val="accent2"/>
              </a:solidFill>
              <a:latin typeface="Arial" panose="020B0604020202020204" pitchFamily="34" charset="0"/>
            </a:endParaRPr>
          </a:p>
        </p:txBody>
      </p:sp>
      <p:graphicFrame>
        <p:nvGraphicFramePr>
          <p:cNvPr id="6152" name="Object 8">
            <a:extLst>
              <a:ext uri="{FF2B5EF4-FFF2-40B4-BE49-F238E27FC236}">
                <a16:creationId xmlns:a16="http://schemas.microsoft.com/office/drawing/2014/main" id="{1629A818-8C13-4CEC-B71D-13E170A8F4F8}"/>
              </a:ext>
            </a:extLst>
          </p:cNvPr>
          <p:cNvGraphicFramePr>
            <a:graphicFrameLocks noChangeAspect="1"/>
          </p:cNvGraphicFramePr>
          <p:nvPr>
            <p:extLst>
              <p:ext uri="{D42A27DB-BD31-4B8C-83A1-F6EECF244321}">
                <p14:modId xmlns:p14="http://schemas.microsoft.com/office/powerpoint/2010/main" val="2475303080"/>
              </p:ext>
            </p:extLst>
          </p:nvPr>
        </p:nvGraphicFramePr>
        <p:xfrm>
          <a:off x="3418114" y="4691581"/>
          <a:ext cx="2133600" cy="1150937"/>
        </p:xfrm>
        <a:graphic>
          <a:graphicData uri="http://schemas.openxmlformats.org/presentationml/2006/ole">
            <mc:AlternateContent xmlns:mc="http://schemas.openxmlformats.org/markup-compatibility/2006">
              <mc:Choice xmlns:v="urn:schemas-microsoft-com:vml" Requires="v">
                <p:oleObj name="FXE400" r:id="rId3" imgW="748800" imgH="404640" progId="FXEquation.Equation">
                  <p:embed/>
                </p:oleObj>
              </mc:Choice>
              <mc:Fallback>
                <p:oleObj name="FXE400" r:id="rId3" imgW="748800" imgH="404640" progId="FXEquation.Equation">
                  <p:embed/>
                  <p:pic>
                    <p:nvPicPr>
                      <p:cNvPr id="6152" name="Object 8">
                        <a:extLst>
                          <a:ext uri="{FF2B5EF4-FFF2-40B4-BE49-F238E27FC236}">
                            <a16:creationId xmlns:a16="http://schemas.microsoft.com/office/drawing/2014/main" id="{1629A818-8C13-4CEC-B71D-13E170A8F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8114" y="4691581"/>
                        <a:ext cx="2133600" cy="1150937"/>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 name="Rectangle 9">
            <a:extLst>
              <a:ext uri="{FF2B5EF4-FFF2-40B4-BE49-F238E27FC236}">
                <a16:creationId xmlns:a16="http://schemas.microsoft.com/office/drawing/2014/main" id="{E612EAA4-8C63-4AB4-82EC-00B0597864A8}"/>
              </a:ext>
            </a:extLst>
          </p:cNvPr>
          <p:cNvSpPr>
            <a:spLocks noChangeArrowheads="1"/>
          </p:cNvSpPr>
          <p:nvPr/>
        </p:nvSpPr>
        <p:spPr bwMode="auto">
          <a:xfrm>
            <a:off x="8153400" y="45720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7177" name="Rectangle 10">
            <a:extLst>
              <a:ext uri="{FF2B5EF4-FFF2-40B4-BE49-F238E27FC236}">
                <a16:creationId xmlns:a16="http://schemas.microsoft.com/office/drawing/2014/main" id="{13572D7F-1F64-444A-BB19-D1C9315357D0}"/>
              </a:ext>
            </a:extLst>
          </p:cNvPr>
          <p:cNvSpPr>
            <a:spLocks noChangeArrowheads="1"/>
          </p:cNvSpPr>
          <p:nvPr/>
        </p:nvSpPr>
        <p:spPr bwMode="auto">
          <a:xfrm>
            <a:off x="8229600" y="60198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Tree>
    <p:extLst>
      <p:ext uri="{BB962C8B-B14F-4D97-AF65-F5344CB8AC3E}">
        <p14:creationId xmlns:p14="http://schemas.microsoft.com/office/powerpoint/2010/main" val="1506061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77FCEDF2-3693-46A7-8C5D-142AAF739FD4}"/>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a:solidFill>
                  <a:schemeClr val="accent2"/>
                </a:solidFill>
                <a:latin typeface="Arial" panose="020B0604020202020204" pitchFamily="34" charset="0"/>
              </a:rPr>
              <a:t>Newton’s Law of Universal Gravitation</a:t>
            </a:r>
          </a:p>
        </p:txBody>
      </p:sp>
      <p:sp>
        <p:nvSpPr>
          <p:cNvPr id="9219" name="Text Box 3">
            <a:extLst>
              <a:ext uri="{FF2B5EF4-FFF2-40B4-BE49-F238E27FC236}">
                <a16:creationId xmlns:a16="http://schemas.microsoft.com/office/drawing/2014/main" id="{F5EEFF55-CE94-4DDA-ACAD-D458BB3B81B2}"/>
              </a:ext>
            </a:extLst>
          </p:cNvPr>
          <p:cNvSpPr txBox="1">
            <a:spLocks noChangeArrowheads="1"/>
          </p:cNvSpPr>
          <p:nvPr/>
        </p:nvSpPr>
        <p:spPr bwMode="auto">
          <a:xfrm>
            <a:off x="457200" y="1143000"/>
            <a:ext cx="8229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accent2"/>
                </a:solidFill>
                <a:latin typeface="Arial" panose="020B0604020202020204" pitchFamily="34" charset="0"/>
              </a:rPr>
              <a:t>The gravitational force is always attractive, and points along the line connecting the two masses:</a:t>
            </a:r>
          </a:p>
        </p:txBody>
      </p:sp>
      <p:pic>
        <p:nvPicPr>
          <p:cNvPr id="9220" name="Picture 4">
            <a:extLst>
              <a:ext uri="{FF2B5EF4-FFF2-40B4-BE49-F238E27FC236}">
                <a16:creationId xmlns:a16="http://schemas.microsoft.com/office/drawing/2014/main" id="{CE81094A-1F47-4AA5-864F-4A7098AE2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590800"/>
            <a:ext cx="61722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a:extLst>
              <a:ext uri="{FF2B5EF4-FFF2-40B4-BE49-F238E27FC236}">
                <a16:creationId xmlns:a16="http://schemas.microsoft.com/office/drawing/2014/main" id="{FEDB1FE1-25D8-47BC-BB03-DEC640C726C6}"/>
              </a:ext>
            </a:extLst>
          </p:cNvPr>
          <p:cNvSpPr txBox="1">
            <a:spLocks noChangeArrowheads="1"/>
          </p:cNvSpPr>
          <p:nvPr/>
        </p:nvSpPr>
        <p:spPr bwMode="auto">
          <a:xfrm>
            <a:off x="381000" y="533400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accent2"/>
                </a:solidFill>
                <a:latin typeface="Arial" panose="020B0604020202020204" pitchFamily="34" charset="0"/>
              </a:rPr>
              <a:t>The two forces shown are an action-reaction pair.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0130D7B2-8C58-41ED-B57A-683B2F199A16}"/>
              </a:ext>
            </a:extLst>
          </p:cNvPr>
          <p:cNvSpPr txBox="1">
            <a:spLocks noChangeArrowheads="1"/>
          </p:cNvSpPr>
          <p:nvPr/>
        </p:nvSpPr>
        <p:spPr bwMode="auto">
          <a:xfrm>
            <a:off x="0" y="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u="sng">
                <a:solidFill>
                  <a:schemeClr val="accent2"/>
                </a:solidFill>
                <a:latin typeface="Arial" panose="020B0604020202020204" pitchFamily="34" charset="0"/>
              </a:rPr>
              <a:t>Gravitational Attraction of Spherical Bodies</a:t>
            </a:r>
          </a:p>
        </p:txBody>
      </p:sp>
      <p:sp>
        <p:nvSpPr>
          <p:cNvPr id="10243" name="Text Box 3">
            <a:extLst>
              <a:ext uri="{FF2B5EF4-FFF2-40B4-BE49-F238E27FC236}">
                <a16:creationId xmlns:a16="http://schemas.microsoft.com/office/drawing/2014/main" id="{ED898EB0-34C7-45D6-97CC-C181B0D65B0B}"/>
              </a:ext>
            </a:extLst>
          </p:cNvPr>
          <p:cNvSpPr txBox="1">
            <a:spLocks noChangeArrowheads="1"/>
          </p:cNvSpPr>
          <p:nvPr/>
        </p:nvSpPr>
        <p:spPr bwMode="auto">
          <a:xfrm>
            <a:off x="609600" y="1066800"/>
            <a:ext cx="8229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accent2"/>
                </a:solidFill>
                <a:latin typeface="Arial" panose="020B0604020202020204" pitchFamily="34" charset="0"/>
              </a:rPr>
              <a:t>Gravitational force between a point mass and a sphere: the force is the same as if all the mass of the sphere were concentrated at its center.</a:t>
            </a:r>
          </a:p>
        </p:txBody>
      </p:sp>
      <p:sp>
        <p:nvSpPr>
          <p:cNvPr id="10244" name="Picture 4">
            <a:extLst>
              <a:ext uri="{FF2B5EF4-FFF2-40B4-BE49-F238E27FC236}">
                <a16:creationId xmlns:a16="http://schemas.microsoft.com/office/drawing/2014/main" id="{C4030811-1B6B-41AA-9FBE-4F6E98C62C37}"/>
              </a:ext>
            </a:extLst>
          </p:cNvPr>
          <p:cNvSpPr>
            <a:spLocks noChangeAspect="1" noChangeArrowheads="1"/>
          </p:cNvSpPr>
          <p:nvPr/>
        </p:nvSpPr>
        <p:spPr bwMode="auto">
          <a:xfrm>
            <a:off x="381000" y="2362200"/>
            <a:ext cx="5105400"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9222" name="Text Box 3">
            <a:extLst>
              <a:ext uri="{FF2B5EF4-FFF2-40B4-BE49-F238E27FC236}">
                <a16:creationId xmlns:a16="http://schemas.microsoft.com/office/drawing/2014/main" id="{F5006810-2BD7-4216-8150-A48C9F0A816D}"/>
              </a:ext>
            </a:extLst>
          </p:cNvPr>
          <p:cNvSpPr txBox="1">
            <a:spLocks noChangeArrowheads="1"/>
          </p:cNvSpPr>
          <p:nvPr/>
        </p:nvSpPr>
        <p:spPr bwMode="auto">
          <a:xfrm>
            <a:off x="5715000" y="2895600"/>
            <a:ext cx="3048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accent2"/>
                </a:solidFill>
                <a:latin typeface="Arial" panose="020B0604020202020204" pitchFamily="34" charset="0"/>
              </a:rPr>
              <a:t>As long as we are calculating forces </a:t>
            </a:r>
            <a:r>
              <a:rPr lang="en-US" altLang="en-US" sz="2800" i="1">
                <a:solidFill>
                  <a:schemeClr val="accent2"/>
                </a:solidFill>
                <a:latin typeface="Arial" panose="020B0604020202020204" pitchFamily="34" charset="0"/>
              </a:rPr>
              <a:t>outside </a:t>
            </a:r>
            <a:r>
              <a:rPr lang="en-US" altLang="en-US" sz="2800">
                <a:solidFill>
                  <a:schemeClr val="accent2"/>
                </a:solidFill>
                <a:latin typeface="Arial" panose="020B0604020202020204" pitchFamily="34" charset="0"/>
              </a:rPr>
              <a:t>the sphere</a:t>
            </a:r>
          </a:p>
        </p:txBody>
      </p:sp>
      <p:sp>
        <p:nvSpPr>
          <p:cNvPr id="9223" name="Text Box 3">
            <a:extLst>
              <a:ext uri="{FF2B5EF4-FFF2-40B4-BE49-F238E27FC236}">
                <a16:creationId xmlns:a16="http://schemas.microsoft.com/office/drawing/2014/main" id="{AEBD3B7A-0E19-4D0F-B678-43AEB2AF4C48}"/>
              </a:ext>
            </a:extLst>
          </p:cNvPr>
          <p:cNvSpPr txBox="1">
            <a:spLocks noChangeArrowheads="1"/>
          </p:cNvSpPr>
          <p:nvPr/>
        </p:nvSpPr>
        <p:spPr bwMode="auto">
          <a:xfrm>
            <a:off x="5715000" y="4951413"/>
            <a:ext cx="3048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i="1" dirty="0">
                <a:solidFill>
                  <a:schemeClr val="accent2"/>
                </a:solidFill>
                <a:latin typeface="Arial" panose="020B0604020202020204" pitchFamily="34" charset="0"/>
              </a:rPr>
              <a:t>What happens inside the sphere?</a:t>
            </a:r>
          </a:p>
        </p:txBody>
      </p:sp>
      <p:pic>
        <p:nvPicPr>
          <p:cNvPr id="10247" name="Picture 4">
            <a:extLst>
              <a:ext uri="{FF2B5EF4-FFF2-40B4-BE49-F238E27FC236}">
                <a16:creationId xmlns:a16="http://schemas.microsoft.com/office/drawing/2014/main" id="{B6384AEA-01EC-421D-8C0F-BD01905D4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200400"/>
            <a:ext cx="5126038"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11" descr="http://www.planethunters.org/images/planet.png">
            <a:extLst>
              <a:ext uri="{FF2B5EF4-FFF2-40B4-BE49-F238E27FC236}">
                <a16:creationId xmlns:a16="http://schemas.microsoft.com/office/drawing/2014/main" id="{B457FDB0-4B8F-4146-8304-D17F60A0A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13" y="4200525"/>
            <a:ext cx="13112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5" name="Picture 17" descr="http://theplanets.org/wp-content/uploads/2014/09/neptune.png">
            <a:extLst>
              <a:ext uri="{FF2B5EF4-FFF2-40B4-BE49-F238E27FC236}">
                <a16:creationId xmlns:a16="http://schemas.microsoft.com/office/drawing/2014/main" id="{D2AACF51-EC54-407D-8732-496B97720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754313"/>
            <a:ext cx="1665288"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2000"/>
                                        <p:tgtEl>
                                          <p:spTgt spid="7185"/>
                                        </p:tgtEl>
                                      </p:cBhvr>
                                    </p:animEffect>
                                    <p:set>
                                      <p:cBhvr>
                                        <p:cTn id="7" dur="1" fill="hold">
                                          <p:stCondLst>
                                            <p:cond delay="1999"/>
                                          </p:stCondLst>
                                        </p:cTn>
                                        <p:tgtEl>
                                          <p:spTgt spid="718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7179"/>
                                        </p:tgtEl>
                                      </p:cBhvr>
                                    </p:animEffect>
                                    <p:set>
                                      <p:cBhvr>
                                        <p:cTn id="10" dur="1" fill="hold">
                                          <p:stCondLst>
                                            <p:cond delay="1999"/>
                                          </p:stCondLst>
                                        </p:cTn>
                                        <p:tgtEl>
                                          <p:spTgt spid="7179"/>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2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utoUpdateAnimBg="0"/>
      <p:bldP spid="9223"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0130D7B2-8C58-41ED-B57A-683B2F199A16}"/>
              </a:ext>
            </a:extLst>
          </p:cNvPr>
          <p:cNvSpPr txBox="1">
            <a:spLocks noChangeArrowheads="1"/>
          </p:cNvSpPr>
          <p:nvPr/>
        </p:nvSpPr>
        <p:spPr bwMode="auto">
          <a:xfrm>
            <a:off x="0" y="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u="sng" dirty="0">
                <a:solidFill>
                  <a:schemeClr val="accent2"/>
                </a:solidFill>
                <a:latin typeface="Arial" panose="020B0604020202020204" pitchFamily="34" charset="0"/>
              </a:rPr>
              <a:t>Inside the Sphere</a:t>
            </a:r>
          </a:p>
        </p:txBody>
      </p:sp>
      <p:pic>
        <p:nvPicPr>
          <p:cNvPr id="3" name="Picture 2">
            <a:extLst>
              <a:ext uri="{FF2B5EF4-FFF2-40B4-BE49-F238E27FC236}">
                <a16:creationId xmlns:a16="http://schemas.microsoft.com/office/drawing/2014/main" id="{74E0F616-BC39-4BA8-A043-A68AD1919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612231"/>
            <a:ext cx="1261495" cy="1633538"/>
          </a:xfrm>
          <a:prstGeom prst="rect">
            <a:avLst/>
          </a:prstGeom>
        </p:spPr>
      </p:pic>
      <p:sp>
        <p:nvSpPr>
          <p:cNvPr id="4" name="Oval 3">
            <a:extLst>
              <a:ext uri="{FF2B5EF4-FFF2-40B4-BE49-F238E27FC236}">
                <a16:creationId xmlns:a16="http://schemas.microsoft.com/office/drawing/2014/main" id="{2959FE23-A056-4D0F-AD7B-D80CB22E19FD}"/>
              </a:ext>
            </a:extLst>
          </p:cNvPr>
          <p:cNvSpPr/>
          <p:nvPr/>
        </p:nvSpPr>
        <p:spPr bwMode="auto">
          <a:xfrm>
            <a:off x="228600" y="1295400"/>
            <a:ext cx="4343400" cy="4267200"/>
          </a:xfrm>
          <a:prstGeom prst="ellipse">
            <a:avLst/>
          </a:prstGeom>
          <a:solidFill>
            <a:srgbClr val="00B0F0">
              <a:alpha val="4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5" name="Arrow: Right 4">
            <a:extLst>
              <a:ext uri="{FF2B5EF4-FFF2-40B4-BE49-F238E27FC236}">
                <a16:creationId xmlns:a16="http://schemas.microsoft.com/office/drawing/2014/main" id="{738FE94F-ADB6-4189-AA4E-17B87F4923E2}"/>
              </a:ext>
            </a:extLst>
          </p:cNvPr>
          <p:cNvSpPr/>
          <p:nvPr/>
        </p:nvSpPr>
        <p:spPr bwMode="auto">
          <a:xfrm>
            <a:off x="3352800" y="3276600"/>
            <a:ext cx="685800" cy="3048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4" name="Arrow: Right 13">
            <a:extLst>
              <a:ext uri="{FF2B5EF4-FFF2-40B4-BE49-F238E27FC236}">
                <a16:creationId xmlns:a16="http://schemas.microsoft.com/office/drawing/2014/main" id="{E5272622-938D-4059-964B-D24C5D96BCDB}"/>
              </a:ext>
            </a:extLst>
          </p:cNvPr>
          <p:cNvSpPr/>
          <p:nvPr/>
        </p:nvSpPr>
        <p:spPr bwMode="auto">
          <a:xfrm rot="10800000">
            <a:off x="709906" y="3276600"/>
            <a:ext cx="685800" cy="3048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5" name="Arrow: Right 14">
            <a:extLst>
              <a:ext uri="{FF2B5EF4-FFF2-40B4-BE49-F238E27FC236}">
                <a16:creationId xmlns:a16="http://schemas.microsoft.com/office/drawing/2014/main" id="{B4AB5631-CA72-4E34-B861-43752F4548D8}"/>
              </a:ext>
            </a:extLst>
          </p:cNvPr>
          <p:cNvSpPr/>
          <p:nvPr/>
        </p:nvSpPr>
        <p:spPr bwMode="auto">
          <a:xfrm rot="16200000">
            <a:off x="2057400" y="2019300"/>
            <a:ext cx="685800" cy="3048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6" name="Arrow: Right 15">
            <a:extLst>
              <a:ext uri="{FF2B5EF4-FFF2-40B4-BE49-F238E27FC236}">
                <a16:creationId xmlns:a16="http://schemas.microsoft.com/office/drawing/2014/main" id="{4788F91A-0785-4028-B32D-F09AA88E2A77}"/>
              </a:ext>
            </a:extLst>
          </p:cNvPr>
          <p:cNvSpPr/>
          <p:nvPr/>
        </p:nvSpPr>
        <p:spPr bwMode="auto">
          <a:xfrm rot="5400000">
            <a:off x="2057400" y="4533900"/>
            <a:ext cx="685800" cy="3048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7" name="Text Box 3">
            <a:extLst>
              <a:ext uri="{FF2B5EF4-FFF2-40B4-BE49-F238E27FC236}">
                <a16:creationId xmlns:a16="http://schemas.microsoft.com/office/drawing/2014/main" id="{098D2BF9-4630-4EA7-A915-71D99A12AC39}"/>
              </a:ext>
            </a:extLst>
          </p:cNvPr>
          <p:cNvSpPr txBox="1">
            <a:spLocks noChangeArrowheads="1"/>
          </p:cNvSpPr>
          <p:nvPr/>
        </p:nvSpPr>
        <p:spPr bwMode="auto">
          <a:xfrm>
            <a:off x="4648200" y="914400"/>
            <a:ext cx="4267200"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i="1" dirty="0">
                <a:solidFill>
                  <a:schemeClr val="accent2"/>
                </a:solidFill>
                <a:latin typeface="Arial" panose="020B0604020202020204" pitchFamily="34" charset="0"/>
              </a:rPr>
              <a:t>The equation predicts that the gravitational force will go to </a:t>
            </a:r>
            <a:r>
              <a:rPr lang="en-US" altLang="en-US" sz="2800" b="0" i="1" dirty="0">
                <a:solidFill>
                  <a:schemeClr val="accent2"/>
                </a:solidFill>
                <a:cs typeface="Times New Roman" panose="02020603050405020304" pitchFamily="18" charset="0"/>
              </a:rPr>
              <a:t>∞</a:t>
            </a:r>
            <a:r>
              <a:rPr lang="en-US" altLang="en-US" sz="2800" i="1" dirty="0">
                <a:solidFill>
                  <a:schemeClr val="accent2"/>
                </a:solidFill>
                <a:cs typeface="Times New Roman" panose="02020603050405020304" pitchFamily="18" charset="0"/>
              </a:rPr>
              <a:t> .</a:t>
            </a:r>
          </a:p>
          <a:p>
            <a:pPr eaLnBrk="1" hangingPunct="1">
              <a:spcBef>
                <a:spcPct val="50000"/>
              </a:spcBef>
              <a:buFontTx/>
              <a:buNone/>
            </a:pPr>
            <a:endParaRPr lang="en-US" altLang="en-US" sz="2800" i="1" dirty="0">
              <a:solidFill>
                <a:schemeClr val="accent2"/>
              </a:solidFill>
              <a:latin typeface="Arial" panose="020B0604020202020204" pitchFamily="34" charset="0"/>
              <a:cs typeface="Times New Roman" panose="02020603050405020304" pitchFamily="18" charset="0"/>
            </a:endParaRPr>
          </a:p>
          <a:p>
            <a:pPr eaLnBrk="1" hangingPunct="1">
              <a:spcBef>
                <a:spcPct val="50000"/>
              </a:spcBef>
              <a:buFontTx/>
              <a:buNone/>
            </a:pPr>
            <a:endParaRPr lang="en-US" altLang="en-US" sz="2800" i="1" dirty="0">
              <a:solidFill>
                <a:schemeClr val="accent2"/>
              </a:solidFill>
              <a:latin typeface="Arial" panose="020B0604020202020204" pitchFamily="34" charset="0"/>
              <a:cs typeface="Times New Roman" panose="02020603050405020304" pitchFamily="18" charset="0"/>
            </a:endParaRPr>
          </a:p>
          <a:p>
            <a:pPr eaLnBrk="1" hangingPunct="1">
              <a:spcBef>
                <a:spcPct val="50000"/>
              </a:spcBef>
              <a:buFontTx/>
              <a:buNone/>
            </a:pPr>
            <a:r>
              <a:rPr lang="en-US" altLang="en-US" sz="2800" i="1" dirty="0">
                <a:solidFill>
                  <a:schemeClr val="accent2"/>
                </a:solidFill>
                <a:latin typeface="Arial" panose="020B0604020202020204" pitchFamily="34" charset="0"/>
                <a:cs typeface="Times New Roman" panose="02020603050405020304" pitchFamily="18" charset="0"/>
              </a:rPr>
              <a:t>However, the mass of the planet is (roughly) evenly distributed around you, so the forces actually cancel out to 0.</a:t>
            </a:r>
            <a:endParaRPr lang="en-US" altLang="en-US" sz="2800" i="1" dirty="0">
              <a:solidFill>
                <a:schemeClr val="accent2"/>
              </a:solidFill>
              <a:latin typeface="Arial" panose="020B0604020202020204" pitchFamily="34" charset="0"/>
            </a:endParaRPr>
          </a:p>
        </p:txBody>
      </p:sp>
      <p:graphicFrame>
        <p:nvGraphicFramePr>
          <p:cNvPr id="18" name="Object 8">
            <a:extLst>
              <a:ext uri="{FF2B5EF4-FFF2-40B4-BE49-F238E27FC236}">
                <a16:creationId xmlns:a16="http://schemas.microsoft.com/office/drawing/2014/main" id="{7F9D9E6B-8E70-4395-ADA0-544577949082}"/>
              </a:ext>
            </a:extLst>
          </p:cNvPr>
          <p:cNvGraphicFramePr>
            <a:graphicFrameLocks noChangeAspect="1"/>
          </p:cNvGraphicFramePr>
          <p:nvPr>
            <p:extLst>
              <p:ext uri="{D42A27DB-BD31-4B8C-83A1-F6EECF244321}">
                <p14:modId xmlns:p14="http://schemas.microsoft.com/office/powerpoint/2010/main" val="370409416"/>
              </p:ext>
            </p:extLst>
          </p:nvPr>
        </p:nvGraphicFramePr>
        <p:xfrm>
          <a:off x="5524500" y="2430463"/>
          <a:ext cx="2133600" cy="1150937"/>
        </p:xfrm>
        <a:graphic>
          <a:graphicData uri="http://schemas.openxmlformats.org/presentationml/2006/ole">
            <mc:AlternateContent xmlns:mc="http://schemas.openxmlformats.org/markup-compatibility/2006">
              <mc:Choice xmlns:v="urn:schemas-microsoft-com:vml" Requires="v">
                <p:oleObj name="FXE400" r:id="rId3" imgW="748800" imgH="404640" progId="FXEquation.Equation">
                  <p:embed/>
                </p:oleObj>
              </mc:Choice>
              <mc:Fallback>
                <p:oleObj name="FXE400" r:id="rId3" imgW="748800" imgH="404640" progId="FXEquation.Equation">
                  <p:embed/>
                  <p:pic>
                    <p:nvPicPr>
                      <p:cNvPr id="6152" name="Object 8">
                        <a:extLst>
                          <a:ext uri="{FF2B5EF4-FFF2-40B4-BE49-F238E27FC236}">
                            <a16:creationId xmlns:a16="http://schemas.microsoft.com/office/drawing/2014/main" id="{1629A818-8C13-4CEC-B71D-13E170A8F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2430463"/>
                        <a:ext cx="2133600" cy="1150937"/>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5219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fade">
                                      <p:cBhvr>
                                        <p:cTn id="16" dur="500"/>
                                        <p:tgtEl>
                                          <p:spTgt spid="17">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0130D7B2-8C58-41ED-B57A-683B2F199A16}"/>
              </a:ext>
            </a:extLst>
          </p:cNvPr>
          <p:cNvSpPr txBox="1">
            <a:spLocks noChangeArrowheads="1"/>
          </p:cNvSpPr>
          <p:nvPr/>
        </p:nvSpPr>
        <p:spPr bwMode="auto">
          <a:xfrm>
            <a:off x="0" y="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u="sng" dirty="0">
                <a:solidFill>
                  <a:schemeClr val="accent2"/>
                </a:solidFill>
                <a:latin typeface="Arial" panose="020B0604020202020204" pitchFamily="34" charset="0"/>
              </a:rPr>
              <a:t>At the Poles vs. At the Equator</a:t>
            </a:r>
          </a:p>
        </p:txBody>
      </p:sp>
      <p:sp>
        <p:nvSpPr>
          <p:cNvPr id="17" name="Text Box 3">
            <a:extLst>
              <a:ext uri="{FF2B5EF4-FFF2-40B4-BE49-F238E27FC236}">
                <a16:creationId xmlns:a16="http://schemas.microsoft.com/office/drawing/2014/main" id="{098D2BF9-4630-4EA7-A915-71D99A12AC39}"/>
              </a:ext>
            </a:extLst>
          </p:cNvPr>
          <p:cNvSpPr txBox="1">
            <a:spLocks noChangeArrowheads="1"/>
          </p:cNvSpPr>
          <p:nvPr/>
        </p:nvSpPr>
        <p:spPr bwMode="auto">
          <a:xfrm>
            <a:off x="304800" y="1056809"/>
            <a:ext cx="42672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i="1" dirty="0">
                <a:solidFill>
                  <a:schemeClr val="accent2"/>
                </a:solidFill>
                <a:latin typeface="Arial" panose="020B0604020202020204" pitchFamily="34" charset="0"/>
              </a:rPr>
              <a:t>The Earth is not perfectly spherical – it is an oblate spheroid (a slightly squashed sphere). This means that the poles are slightly closer to the center of the Earth than the equator. According to our equation (and empirical measurements), this means that we are heavier at the poles than we are at the equator.</a:t>
            </a:r>
          </a:p>
        </p:txBody>
      </p:sp>
      <p:graphicFrame>
        <p:nvGraphicFramePr>
          <p:cNvPr id="18" name="Object 8">
            <a:extLst>
              <a:ext uri="{FF2B5EF4-FFF2-40B4-BE49-F238E27FC236}">
                <a16:creationId xmlns:a16="http://schemas.microsoft.com/office/drawing/2014/main" id="{7F9D9E6B-8E70-4395-ADA0-544577949082}"/>
              </a:ext>
            </a:extLst>
          </p:cNvPr>
          <p:cNvGraphicFramePr>
            <a:graphicFrameLocks noChangeAspect="1"/>
          </p:cNvGraphicFramePr>
          <p:nvPr>
            <p:extLst>
              <p:ext uri="{D42A27DB-BD31-4B8C-83A1-F6EECF244321}">
                <p14:modId xmlns:p14="http://schemas.microsoft.com/office/powerpoint/2010/main" val="1094015007"/>
              </p:ext>
            </p:extLst>
          </p:nvPr>
        </p:nvGraphicFramePr>
        <p:xfrm>
          <a:off x="6781800" y="719931"/>
          <a:ext cx="2133600" cy="1150937"/>
        </p:xfrm>
        <a:graphic>
          <a:graphicData uri="http://schemas.openxmlformats.org/presentationml/2006/ole">
            <mc:AlternateContent xmlns:mc="http://schemas.openxmlformats.org/markup-compatibility/2006">
              <mc:Choice xmlns:v="urn:schemas-microsoft-com:vml" Requires="v">
                <p:oleObj name="FXE400" r:id="rId2" imgW="748800" imgH="404640" progId="FXEquation.Equation">
                  <p:embed/>
                </p:oleObj>
              </mc:Choice>
              <mc:Fallback>
                <p:oleObj name="FXE400" r:id="rId2" imgW="748800" imgH="404640" progId="FXEquation.Equation">
                  <p:embed/>
                  <p:pic>
                    <p:nvPicPr>
                      <p:cNvPr id="18" name="Object 8">
                        <a:extLst>
                          <a:ext uri="{FF2B5EF4-FFF2-40B4-BE49-F238E27FC236}">
                            <a16:creationId xmlns:a16="http://schemas.microsoft.com/office/drawing/2014/main" id="{7F9D9E6B-8E70-4395-ADA0-544577949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719931"/>
                        <a:ext cx="2133600" cy="1150937"/>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Picture 2">
            <a:extLst>
              <a:ext uri="{FF2B5EF4-FFF2-40B4-BE49-F238E27FC236}">
                <a16:creationId xmlns:a16="http://schemas.microsoft.com/office/drawing/2014/main" id="{74E0F616-BC39-4BA8-A043-A68AD1919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5895" y="1447800"/>
            <a:ext cx="533400" cy="690712"/>
          </a:xfrm>
          <a:prstGeom prst="rect">
            <a:avLst/>
          </a:prstGeom>
        </p:spPr>
      </p:pic>
      <p:sp>
        <p:nvSpPr>
          <p:cNvPr id="4" name="Oval 3">
            <a:extLst>
              <a:ext uri="{FF2B5EF4-FFF2-40B4-BE49-F238E27FC236}">
                <a16:creationId xmlns:a16="http://schemas.microsoft.com/office/drawing/2014/main" id="{2959FE23-A056-4D0F-AD7B-D80CB22E19FD}"/>
              </a:ext>
            </a:extLst>
          </p:cNvPr>
          <p:cNvSpPr/>
          <p:nvPr/>
        </p:nvSpPr>
        <p:spPr bwMode="auto">
          <a:xfrm>
            <a:off x="4461895" y="2057400"/>
            <a:ext cx="3581400" cy="2971800"/>
          </a:xfrm>
          <a:prstGeom prst="ellipse">
            <a:avLst/>
          </a:prstGeom>
          <a:solidFill>
            <a:srgbClr val="00B0F0">
              <a:alpha val="4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pic>
        <p:nvPicPr>
          <p:cNvPr id="11" name="Picture 10">
            <a:extLst>
              <a:ext uri="{FF2B5EF4-FFF2-40B4-BE49-F238E27FC236}">
                <a16:creationId xmlns:a16="http://schemas.microsoft.com/office/drawing/2014/main" id="{A7128BB3-3A37-4C32-9EF0-9F78DD0F6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074744" y="3270174"/>
            <a:ext cx="533400" cy="690712"/>
          </a:xfrm>
          <a:prstGeom prst="rect">
            <a:avLst/>
          </a:prstGeom>
        </p:spPr>
      </p:pic>
      <p:cxnSp>
        <p:nvCxnSpPr>
          <p:cNvPr id="6" name="Straight Arrow Connector 5">
            <a:extLst>
              <a:ext uri="{FF2B5EF4-FFF2-40B4-BE49-F238E27FC236}">
                <a16:creationId xmlns:a16="http://schemas.microsoft.com/office/drawing/2014/main" id="{EDF9C945-D082-4FB0-AAF6-AC7A9274104D}"/>
              </a:ext>
            </a:extLst>
          </p:cNvPr>
          <p:cNvCxnSpPr>
            <a:cxnSpLocks/>
            <a:stCxn id="4" idx="0"/>
          </p:cNvCxnSpPr>
          <p:nvPr/>
        </p:nvCxnSpPr>
        <p:spPr bwMode="auto">
          <a:xfrm>
            <a:off x="6252595" y="2057400"/>
            <a:ext cx="0" cy="148590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9" name="Straight Arrow Connector 8">
            <a:extLst>
              <a:ext uri="{FF2B5EF4-FFF2-40B4-BE49-F238E27FC236}">
                <a16:creationId xmlns:a16="http://schemas.microsoft.com/office/drawing/2014/main" id="{235FED3F-6932-43F7-97E7-4A0667995A5F}"/>
              </a:ext>
            </a:extLst>
          </p:cNvPr>
          <p:cNvCxnSpPr>
            <a:cxnSpLocks/>
            <a:stCxn id="4" idx="6"/>
          </p:cNvCxnSpPr>
          <p:nvPr/>
        </p:nvCxnSpPr>
        <p:spPr bwMode="auto">
          <a:xfrm flipH="1">
            <a:off x="6252595" y="3543300"/>
            <a:ext cx="1790700"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20" name="TextBox 19">
            <a:extLst>
              <a:ext uri="{FF2B5EF4-FFF2-40B4-BE49-F238E27FC236}">
                <a16:creationId xmlns:a16="http://schemas.microsoft.com/office/drawing/2014/main" id="{18408B33-0B1B-4B28-A9D0-22299D1F881D}"/>
              </a:ext>
            </a:extLst>
          </p:cNvPr>
          <p:cNvSpPr txBox="1"/>
          <p:nvPr/>
        </p:nvSpPr>
        <p:spPr>
          <a:xfrm>
            <a:off x="7010400" y="3184492"/>
            <a:ext cx="452283" cy="338554"/>
          </a:xfrm>
          <a:prstGeom prst="rect">
            <a:avLst/>
          </a:prstGeom>
          <a:noFill/>
        </p:spPr>
        <p:txBody>
          <a:bodyPr wrap="square" rtlCol="0">
            <a:spAutoFit/>
          </a:bodyPr>
          <a:lstStyle/>
          <a:p>
            <a:r>
              <a:rPr lang="en-AU" sz="1600" b="0" dirty="0">
                <a:solidFill>
                  <a:schemeClr val="tx1"/>
                </a:solidFill>
              </a:rPr>
              <a:t>R</a:t>
            </a:r>
          </a:p>
        </p:txBody>
      </p:sp>
      <p:sp>
        <p:nvSpPr>
          <p:cNvPr id="21" name="TextBox 20">
            <a:extLst>
              <a:ext uri="{FF2B5EF4-FFF2-40B4-BE49-F238E27FC236}">
                <a16:creationId xmlns:a16="http://schemas.microsoft.com/office/drawing/2014/main" id="{5AB3311C-A15F-4768-9228-65DC8AF74E6A}"/>
              </a:ext>
            </a:extLst>
          </p:cNvPr>
          <p:cNvSpPr txBox="1"/>
          <p:nvPr/>
        </p:nvSpPr>
        <p:spPr>
          <a:xfrm>
            <a:off x="6293153" y="2650312"/>
            <a:ext cx="452283" cy="338554"/>
          </a:xfrm>
          <a:prstGeom prst="rect">
            <a:avLst/>
          </a:prstGeom>
          <a:noFill/>
        </p:spPr>
        <p:txBody>
          <a:bodyPr wrap="square" rtlCol="0">
            <a:spAutoFit/>
          </a:bodyPr>
          <a:lstStyle/>
          <a:p>
            <a:r>
              <a:rPr lang="en-AU" sz="1600" b="0" dirty="0">
                <a:solidFill>
                  <a:schemeClr val="tx1"/>
                </a:solidFill>
              </a:rPr>
              <a:t>r</a:t>
            </a:r>
          </a:p>
        </p:txBody>
      </p:sp>
      <p:sp>
        <p:nvSpPr>
          <p:cNvPr id="23" name="TextBox 22">
            <a:extLst>
              <a:ext uri="{FF2B5EF4-FFF2-40B4-BE49-F238E27FC236}">
                <a16:creationId xmlns:a16="http://schemas.microsoft.com/office/drawing/2014/main" id="{E895031E-4C0E-4585-934F-E79E0C9A4261}"/>
              </a:ext>
            </a:extLst>
          </p:cNvPr>
          <p:cNvSpPr txBox="1"/>
          <p:nvPr/>
        </p:nvSpPr>
        <p:spPr>
          <a:xfrm>
            <a:off x="6033046" y="5320551"/>
            <a:ext cx="824954" cy="338554"/>
          </a:xfrm>
          <a:prstGeom prst="rect">
            <a:avLst/>
          </a:prstGeom>
          <a:noFill/>
        </p:spPr>
        <p:txBody>
          <a:bodyPr wrap="square" rtlCol="0">
            <a:spAutoFit/>
          </a:bodyPr>
          <a:lstStyle/>
          <a:p>
            <a:r>
              <a:rPr lang="en-AU" sz="1600" b="0" dirty="0">
                <a:solidFill>
                  <a:schemeClr val="tx1"/>
                </a:solidFill>
              </a:rPr>
              <a:t>R &gt; r</a:t>
            </a:r>
          </a:p>
        </p:txBody>
      </p:sp>
    </p:spTree>
    <p:extLst>
      <p:ext uri="{BB962C8B-B14F-4D97-AF65-F5344CB8AC3E}">
        <p14:creationId xmlns:p14="http://schemas.microsoft.com/office/powerpoint/2010/main" val="211192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ED68D4A5-4761-4062-9DAF-6CEF3E627A0A}"/>
              </a:ext>
            </a:extLst>
          </p:cNvPr>
          <p:cNvSpPr txBox="1">
            <a:spLocks noChangeArrowheads="1"/>
          </p:cNvSpPr>
          <p:nvPr/>
        </p:nvSpPr>
        <p:spPr bwMode="auto">
          <a:xfrm>
            <a:off x="152400" y="334963"/>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Cavendish experiment – Finding ‘G’ (not ‘g’)</a:t>
            </a:r>
            <a:endParaRPr lang="en-US" altLang="en-US" dirty="0">
              <a:solidFill>
                <a:schemeClr val="accent2"/>
              </a:solidFill>
              <a:latin typeface="Arial" panose="020B0604020202020204" pitchFamily="34" charset="0"/>
            </a:endParaRPr>
          </a:p>
        </p:txBody>
      </p:sp>
      <p:sp>
        <p:nvSpPr>
          <p:cNvPr id="11267" name="Text Box 3">
            <a:extLst>
              <a:ext uri="{FF2B5EF4-FFF2-40B4-BE49-F238E27FC236}">
                <a16:creationId xmlns:a16="http://schemas.microsoft.com/office/drawing/2014/main" id="{CEBDD1EE-1C40-4627-9109-AC3FE2CAB31D}"/>
              </a:ext>
            </a:extLst>
          </p:cNvPr>
          <p:cNvSpPr txBox="1">
            <a:spLocks noChangeArrowheads="1"/>
          </p:cNvSpPr>
          <p:nvPr/>
        </p:nvSpPr>
        <p:spPr bwMode="auto">
          <a:xfrm>
            <a:off x="152400" y="1066800"/>
            <a:ext cx="8763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Arial" panose="020B0604020202020204" pitchFamily="34" charset="0"/>
              </a:rPr>
              <a:t>Cavendish set up small spherical masses on a thread attached to a mirror (torsion balance):</a:t>
            </a:r>
          </a:p>
        </p:txBody>
      </p:sp>
      <p:pic>
        <p:nvPicPr>
          <p:cNvPr id="11268" name="Picture 4">
            <a:extLst>
              <a:ext uri="{FF2B5EF4-FFF2-40B4-BE49-F238E27FC236}">
                <a16:creationId xmlns:a16="http://schemas.microsoft.com/office/drawing/2014/main" id="{EB5EBCFF-B73A-4D64-B224-D02E297B4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5" y="2286000"/>
            <a:ext cx="6886575"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Rectangle 5">
            <a:extLst>
              <a:ext uri="{FF2B5EF4-FFF2-40B4-BE49-F238E27FC236}">
                <a16:creationId xmlns:a16="http://schemas.microsoft.com/office/drawing/2014/main" id="{FCA978E1-550F-4264-9BF7-1E7B8C5D6FF2}"/>
              </a:ext>
            </a:extLst>
          </p:cNvPr>
          <p:cNvSpPr>
            <a:spLocks noChangeArrowheads="1"/>
          </p:cNvSpPr>
          <p:nvPr/>
        </p:nvSpPr>
        <p:spPr bwMode="auto">
          <a:xfrm>
            <a:off x="381000" y="5959475"/>
            <a:ext cx="8458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solidFill>
                  <a:schemeClr val="accent2"/>
                </a:solidFill>
                <a:latin typeface="Arial" panose="020B0604020202020204" pitchFamily="34" charset="0"/>
              </a:rPr>
              <a:t>Even though the gravitational force is very small, the mirror allows measurement of tiny deflections.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3">
            <a:extLst>
              <a:ext uri="{FF2B5EF4-FFF2-40B4-BE49-F238E27FC236}">
                <a16:creationId xmlns:a16="http://schemas.microsoft.com/office/drawing/2014/main" id="{F61B2D25-E4A4-43E9-A9A8-9CF7833C769D}"/>
              </a:ext>
            </a:extLst>
          </p:cNvPr>
          <p:cNvSpPr txBox="1">
            <a:spLocks noChangeArrowheads="1"/>
          </p:cNvSpPr>
          <p:nvPr/>
        </p:nvSpPr>
        <p:spPr bwMode="auto">
          <a:xfrm>
            <a:off x="152400" y="1219200"/>
            <a:ext cx="87630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a:solidFill>
                  <a:schemeClr val="accent2"/>
                </a:solidFill>
                <a:latin typeface="Arial" panose="020B0604020202020204" pitchFamily="34" charset="0"/>
              </a:rPr>
              <a:t>Cavendish measured the gravitational force between the metal masses, which then led to a value for the gravitational constant, </a:t>
            </a:r>
            <a:r>
              <a:rPr lang="en-US" altLang="en-US" i="1">
                <a:solidFill>
                  <a:schemeClr val="accent2"/>
                </a:solidFill>
                <a:latin typeface="Arial" panose="020B0604020202020204" pitchFamily="34" charset="0"/>
              </a:rPr>
              <a:t>G</a:t>
            </a:r>
            <a:r>
              <a:rPr lang="en-US" altLang="en-US">
                <a:solidFill>
                  <a:schemeClr val="accent2"/>
                </a:solidFill>
                <a:latin typeface="Arial" panose="020B0604020202020204" pitchFamily="34" charset="0"/>
              </a:rPr>
              <a:t>.</a:t>
            </a:r>
          </a:p>
          <a:p>
            <a:pPr eaLnBrk="1" hangingPunct="1">
              <a:spcBef>
                <a:spcPct val="50000"/>
              </a:spcBef>
              <a:buFontTx/>
              <a:buNone/>
            </a:pPr>
            <a:r>
              <a:rPr lang="en-US" altLang="en-US">
                <a:solidFill>
                  <a:schemeClr val="accent2"/>
                </a:solidFill>
                <a:latin typeface="Arial" panose="020B0604020202020204" pitchFamily="34" charset="0"/>
              </a:rPr>
              <a:t>Measuring </a:t>
            </a:r>
            <a:r>
              <a:rPr lang="en-US" altLang="en-US" i="1">
                <a:solidFill>
                  <a:schemeClr val="accent2"/>
                </a:solidFill>
                <a:latin typeface="Arial" panose="020B0604020202020204" pitchFamily="34" charset="0"/>
              </a:rPr>
              <a:t>G </a:t>
            </a:r>
            <a:r>
              <a:rPr lang="en-US" altLang="en-US">
                <a:solidFill>
                  <a:schemeClr val="accent2"/>
                </a:solidFill>
                <a:latin typeface="Arial" panose="020B0604020202020204" pitchFamily="34" charset="0"/>
              </a:rPr>
              <a:t>also allowed the mass of the Earth to be calculated, as the local acceleration of gravity and the radius of the Earth were known.</a:t>
            </a:r>
          </a:p>
        </p:txBody>
      </p:sp>
      <p:sp>
        <p:nvSpPr>
          <p:cNvPr id="12291" name="Text Box 2">
            <a:extLst>
              <a:ext uri="{FF2B5EF4-FFF2-40B4-BE49-F238E27FC236}">
                <a16:creationId xmlns:a16="http://schemas.microsoft.com/office/drawing/2014/main" id="{6438FA9A-C765-4C97-B3ED-91A5438457EA}"/>
              </a:ext>
            </a:extLst>
          </p:cNvPr>
          <p:cNvSpPr txBox="1">
            <a:spLocks noChangeArrowheads="1"/>
          </p:cNvSpPr>
          <p:nvPr/>
        </p:nvSpPr>
        <p:spPr bwMode="auto">
          <a:xfrm>
            <a:off x="228600" y="3048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a:solidFill>
                  <a:schemeClr val="accent2"/>
                </a:solidFill>
                <a:latin typeface="Arial" panose="020B0604020202020204" pitchFamily="34" charset="0"/>
              </a:rPr>
              <a:t>Cavendish experiment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52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202559C-D84A-430A-BFF8-E5F5729EDF39}"/>
              </a:ext>
            </a:extLst>
          </p:cNvPr>
          <p:cNvSpPr>
            <a:spLocks noGrp="1" noChangeArrowheads="1"/>
          </p:cNvSpPr>
          <p:nvPr>
            <p:ph type="title"/>
          </p:nvPr>
        </p:nvSpPr>
        <p:spPr>
          <a:xfrm>
            <a:off x="685800" y="304800"/>
            <a:ext cx="7772400" cy="1143000"/>
          </a:xfrm>
        </p:spPr>
        <p:txBody>
          <a:bodyPr/>
          <a:lstStyle/>
          <a:p>
            <a:r>
              <a:rPr lang="en-US" altLang="zh-CN">
                <a:ea typeface="SimSun" panose="02010600030101010101" pitchFamily="2" charset="-122"/>
              </a:rPr>
              <a:t>Gravity fields</a:t>
            </a:r>
          </a:p>
        </p:txBody>
      </p:sp>
      <p:sp>
        <p:nvSpPr>
          <p:cNvPr id="84995" name="Rectangle 3">
            <a:extLst>
              <a:ext uri="{FF2B5EF4-FFF2-40B4-BE49-F238E27FC236}">
                <a16:creationId xmlns:a16="http://schemas.microsoft.com/office/drawing/2014/main" id="{7EF34E66-A121-4A6F-A9E5-173597B762BC}"/>
              </a:ext>
            </a:extLst>
          </p:cNvPr>
          <p:cNvSpPr>
            <a:spLocks noGrp="1" noChangeArrowheads="1"/>
          </p:cNvSpPr>
          <p:nvPr>
            <p:ph type="body" idx="1"/>
          </p:nvPr>
        </p:nvSpPr>
        <p:spPr>
          <a:xfrm>
            <a:off x="457200" y="1447800"/>
            <a:ext cx="3398838" cy="4114800"/>
          </a:xfrm>
        </p:spPr>
        <p:txBody>
          <a:bodyPr/>
          <a:lstStyle/>
          <a:p>
            <a:r>
              <a:rPr lang="en-US" altLang="zh-CN" sz="2000" dirty="0">
                <a:latin typeface="Arial" panose="020B0604020202020204" pitchFamily="34" charset="0"/>
                <a:ea typeface="SimSun" panose="02010600030101010101" pitchFamily="2" charset="-122"/>
                <a:cs typeface="Arial" panose="020B0604020202020204" pitchFamily="34" charset="0"/>
              </a:rPr>
              <a:t>Gravity is a non-contact force</a:t>
            </a:r>
          </a:p>
          <a:p>
            <a:r>
              <a:rPr lang="en-US" altLang="zh-CN" sz="2000" dirty="0">
                <a:latin typeface="Arial" panose="020B0604020202020204" pitchFamily="34" charset="0"/>
                <a:ea typeface="SimSun" panose="02010600030101010101" pitchFamily="2" charset="-122"/>
                <a:cs typeface="Arial" panose="020B0604020202020204" pitchFamily="34" charset="0"/>
              </a:rPr>
              <a:t>Like all non-contact forces, we picture it as acting over a ‘force field’ extending out of the body and causing the force</a:t>
            </a:r>
          </a:p>
          <a:p>
            <a:r>
              <a:rPr lang="en-US" altLang="zh-CN" sz="2000" dirty="0">
                <a:latin typeface="Arial" panose="020B0604020202020204" pitchFamily="34" charset="0"/>
                <a:ea typeface="SimSun" panose="02010600030101010101" pitchFamily="2" charset="-122"/>
                <a:cs typeface="Arial" panose="020B0604020202020204" pitchFamily="34" charset="0"/>
              </a:rPr>
              <a:t>This is one way of picturing a force field – the number of arrows is proportional to the strength of the force</a:t>
            </a:r>
          </a:p>
        </p:txBody>
      </p:sp>
      <p:grpSp>
        <p:nvGrpSpPr>
          <p:cNvPr id="13316" name="Group 4">
            <a:extLst>
              <a:ext uri="{FF2B5EF4-FFF2-40B4-BE49-F238E27FC236}">
                <a16:creationId xmlns:a16="http://schemas.microsoft.com/office/drawing/2014/main" id="{0FCC1F7A-3EC2-4534-8F1B-95F200FB85D4}"/>
              </a:ext>
            </a:extLst>
          </p:cNvPr>
          <p:cNvGrpSpPr>
            <a:grpSpLocks/>
          </p:cNvGrpSpPr>
          <p:nvPr/>
        </p:nvGrpSpPr>
        <p:grpSpPr bwMode="auto">
          <a:xfrm>
            <a:off x="5156200" y="2324100"/>
            <a:ext cx="2374900" cy="2286000"/>
            <a:chOff x="3248" y="1464"/>
            <a:chExt cx="1496" cy="1440"/>
          </a:xfrm>
        </p:grpSpPr>
        <p:sp>
          <p:nvSpPr>
            <p:cNvPr id="13318" name="Oval 5">
              <a:extLst>
                <a:ext uri="{FF2B5EF4-FFF2-40B4-BE49-F238E27FC236}">
                  <a16:creationId xmlns:a16="http://schemas.microsoft.com/office/drawing/2014/main" id="{EA48DD74-B0B9-4B18-A542-04F9E2DB661C}"/>
                </a:ext>
              </a:extLst>
            </p:cNvPr>
            <p:cNvSpPr>
              <a:spLocks noChangeArrowheads="1"/>
            </p:cNvSpPr>
            <p:nvPr/>
          </p:nvSpPr>
          <p:spPr bwMode="auto">
            <a:xfrm>
              <a:off x="3760" y="1984"/>
              <a:ext cx="432" cy="432"/>
            </a:xfrm>
            <a:prstGeom prst="ellipse">
              <a:avLst/>
            </a:prstGeom>
            <a:solidFill>
              <a:schemeClr val="accent1"/>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grpSp>
          <p:nvGrpSpPr>
            <p:cNvPr id="13319" name="Group 6">
              <a:extLst>
                <a:ext uri="{FF2B5EF4-FFF2-40B4-BE49-F238E27FC236}">
                  <a16:creationId xmlns:a16="http://schemas.microsoft.com/office/drawing/2014/main" id="{E944067C-4171-400D-9CBA-E1EA25D3A560}"/>
                </a:ext>
              </a:extLst>
            </p:cNvPr>
            <p:cNvGrpSpPr>
              <a:grpSpLocks/>
            </p:cNvGrpSpPr>
            <p:nvPr/>
          </p:nvGrpSpPr>
          <p:grpSpPr bwMode="auto">
            <a:xfrm>
              <a:off x="3248" y="1464"/>
              <a:ext cx="1496" cy="1440"/>
              <a:chOff x="3248" y="1464"/>
              <a:chExt cx="1496" cy="1440"/>
            </a:xfrm>
          </p:grpSpPr>
          <p:sp>
            <p:nvSpPr>
              <p:cNvPr id="13338" name="Line 7">
                <a:extLst>
                  <a:ext uri="{FF2B5EF4-FFF2-40B4-BE49-F238E27FC236}">
                    <a16:creationId xmlns:a16="http://schemas.microsoft.com/office/drawing/2014/main" id="{8D58CFBA-9068-4111-854C-66B7353B64D2}"/>
                  </a:ext>
                </a:extLst>
              </p:cNvPr>
              <p:cNvSpPr>
                <a:spLocks noChangeShapeType="1"/>
              </p:cNvSpPr>
              <p:nvPr/>
            </p:nvSpPr>
            <p:spPr bwMode="auto">
              <a:xfrm>
                <a:off x="3464" y="1648"/>
                <a:ext cx="360" cy="39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3339" name="Line 8">
                <a:extLst>
                  <a:ext uri="{FF2B5EF4-FFF2-40B4-BE49-F238E27FC236}">
                    <a16:creationId xmlns:a16="http://schemas.microsoft.com/office/drawing/2014/main" id="{0B02638B-4E02-44B9-95F1-752DCB1D9B87}"/>
                  </a:ext>
                </a:extLst>
              </p:cNvPr>
              <p:cNvSpPr>
                <a:spLocks noChangeShapeType="1"/>
              </p:cNvSpPr>
              <p:nvPr/>
            </p:nvSpPr>
            <p:spPr bwMode="auto">
              <a:xfrm flipH="1" flipV="1">
                <a:off x="4128" y="2352"/>
                <a:ext cx="400" cy="38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3340" name="Line 9">
                <a:extLst>
                  <a:ext uri="{FF2B5EF4-FFF2-40B4-BE49-F238E27FC236}">
                    <a16:creationId xmlns:a16="http://schemas.microsoft.com/office/drawing/2014/main" id="{66C2C688-96EB-4D85-B304-E0449D9A0635}"/>
                  </a:ext>
                </a:extLst>
              </p:cNvPr>
              <p:cNvSpPr>
                <a:spLocks noChangeShapeType="1"/>
              </p:cNvSpPr>
              <p:nvPr/>
            </p:nvSpPr>
            <p:spPr bwMode="auto">
              <a:xfrm flipV="1">
                <a:off x="3464" y="2360"/>
                <a:ext cx="368" cy="35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3341" name="Line 10">
                <a:extLst>
                  <a:ext uri="{FF2B5EF4-FFF2-40B4-BE49-F238E27FC236}">
                    <a16:creationId xmlns:a16="http://schemas.microsoft.com/office/drawing/2014/main" id="{20BAA1F6-B3CB-4A3A-AFFE-B9D46586155A}"/>
                  </a:ext>
                </a:extLst>
              </p:cNvPr>
              <p:cNvSpPr>
                <a:spLocks noChangeShapeType="1"/>
              </p:cNvSpPr>
              <p:nvPr/>
            </p:nvSpPr>
            <p:spPr bwMode="auto">
              <a:xfrm flipH="1">
                <a:off x="4112" y="1616"/>
                <a:ext cx="392" cy="40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3342" name="Line 11">
                <a:extLst>
                  <a:ext uri="{FF2B5EF4-FFF2-40B4-BE49-F238E27FC236}">
                    <a16:creationId xmlns:a16="http://schemas.microsoft.com/office/drawing/2014/main" id="{75653F08-8BA7-4162-8424-00CD4904C1EC}"/>
                  </a:ext>
                </a:extLst>
              </p:cNvPr>
              <p:cNvSpPr>
                <a:spLocks noChangeShapeType="1"/>
              </p:cNvSpPr>
              <p:nvPr/>
            </p:nvSpPr>
            <p:spPr bwMode="auto">
              <a:xfrm>
                <a:off x="3976" y="1464"/>
                <a:ext cx="0" cy="52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3343" name="Line 12">
                <a:extLst>
                  <a:ext uri="{FF2B5EF4-FFF2-40B4-BE49-F238E27FC236}">
                    <a16:creationId xmlns:a16="http://schemas.microsoft.com/office/drawing/2014/main" id="{0F0D7CF7-D924-4CF4-AA37-E3CE267FC61F}"/>
                  </a:ext>
                </a:extLst>
              </p:cNvPr>
              <p:cNvSpPr>
                <a:spLocks noChangeShapeType="1"/>
              </p:cNvSpPr>
              <p:nvPr/>
            </p:nvSpPr>
            <p:spPr bwMode="auto">
              <a:xfrm flipV="1">
                <a:off x="3984" y="2408"/>
                <a:ext cx="0" cy="49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3344" name="Line 13">
                <a:extLst>
                  <a:ext uri="{FF2B5EF4-FFF2-40B4-BE49-F238E27FC236}">
                    <a16:creationId xmlns:a16="http://schemas.microsoft.com/office/drawing/2014/main" id="{5B917A2C-64F1-4DEA-B6DF-CB33CAE32D77}"/>
                  </a:ext>
                </a:extLst>
              </p:cNvPr>
              <p:cNvSpPr>
                <a:spLocks noChangeShapeType="1"/>
              </p:cNvSpPr>
              <p:nvPr/>
            </p:nvSpPr>
            <p:spPr bwMode="auto">
              <a:xfrm>
                <a:off x="3248" y="2216"/>
                <a:ext cx="512"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3345" name="Line 14">
                <a:extLst>
                  <a:ext uri="{FF2B5EF4-FFF2-40B4-BE49-F238E27FC236}">
                    <a16:creationId xmlns:a16="http://schemas.microsoft.com/office/drawing/2014/main" id="{3E698DF1-00B4-47D2-8F09-2C360FEA4482}"/>
                  </a:ext>
                </a:extLst>
              </p:cNvPr>
              <p:cNvSpPr>
                <a:spLocks noChangeShapeType="1"/>
              </p:cNvSpPr>
              <p:nvPr/>
            </p:nvSpPr>
            <p:spPr bwMode="auto">
              <a:xfrm flipH="1">
                <a:off x="4184" y="2200"/>
                <a:ext cx="56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grpSp>
      </p:grpSp>
      <p:sp>
        <p:nvSpPr>
          <p:cNvPr id="13317" name="Text Box 35">
            <a:extLst>
              <a:ext uri="{FF2B5EF4-FFF2-40B4-BE49-F238E27FC236}">
                <a16:creationId xmlns:a16="http://schemas.microsoft.com/office/drawing/2014/main" id="{E43A1BD9-0373-4AB6-B115-FC3618506CF4}"/>
              </a:ext>
            </a:extLst>
          </p:cNvPr>
          <p:cNvSpPr txBox="1">
            <a:spLocks noChangeArrowheads="1"/>
          </p:cNvSpPr>
          <p:nvPr/>
        </p:nvSpPr>
        <p:spPr bwMode="auto">
          <a:xfrm>
            <a:off x="6105525" y="33020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zh-CN" sz="1800" i="1">
                <a:ea typeface="SimSun" panose="02010600030101010101" pitchFamily="2" charset="-122"/>
              </a:rPr>
              <a:t>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up)">
                                      <p:cBhvr>
                                        <p:cTn id="7" dur="500"/>
                                        <p:tgtEl>
                                          <p:spTgt spid="84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84995">
                                            <p:txEl>
                                              <p:pRg st="1" end="1"/>
                                            </p:txEl>
                                          </p:spTgt>
                                        </p:tgtEl>
                                        <p:attrNameLst>
                                          <p:attrName>style.visibility</p:attrName>
                                        </p:attrNameLst>
                                      </p:cBhvr>
                                      <p:to>
                                        <p:strVal val="visible"/>
                                      </p:to>
                                    </p:set>
                                    <p:animEffect transition="in" filter="wipe(up)">
                                      <p:cBhvr>
                                        <p:cTn id="12" dur="500"/>
                                        <p:tgtEl>
                                          <p:spTgt spid="849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84995">
                                            <p:txEl>
                                              <p:pRg st="2" end="2"/>
                                            </p:txEl>
                                          </p:spTgt>
                                        </p:tgtEl>
                                        <p:attrNameLst>
                                          <p:attrName>style.visibility</p:attrName>
                                        </p:attrNameLst>
                                      </p:cBhvr>
                                      <p:to>
                                        <p:strVal val="visible"/>
                                      </p:to>
                                    </p:set>
                                    <p:animEffect transition="in" filter="wipe(up)">
                                      <p:cBhvr>
                                        <p:cTn id="17" dur="500"/>
                                        <p:tgtEl>
                                          <p:spTgt spid="849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E96401F-364D-4368-BEF7-7E88E2E6055B}"/>
              </a:ext>
            </a:extLst>
          </p:cNvPr>
          <p:cNvSpPr>
            <a:spLocks noGrp="1" noChangeArrowheads="1"/>
          </p:cNvSpPr>
          <p:nvPr>
            <p:ph type="title"/>
          </p:nvPr>
        </p:nvSpPr>
        <p:spPr/>
        <p:txBody>
          <a:bodyPr/>
          <a:lstStyle/>
          <a:p>
            <a:r>
              <a:rPr lang="en-US" altLang="zh-CN">
                <a:ea typeface="SimSun" panose="02010600030101010101" pitchFamily="2" charset="-122"/>
              </a:rPr>
              <a:t>Idea of Test Mass</a:t>
            </a:r>
          </a:p>
        </p:txBody>
      </p:sp>
      <p:sp>
        <p:nvSpPr>
          <p:cNvPr id="82947" name="Rectangle 3">
            <a:extLst>
              <a:ext uri="{FF2B5EF4-FFF2-40B4-BE49-F238E27FC236}">
                <a16:creationId xmlns:a16="http://schemas.microsoft.com/office/drawing/2014/main" id="{1486A997-E153-41EE-8B15-AB4FD417B944}"/>
              </a:ext>
            </a:extLst>
          </p:cNvPr>
          <p:cNvSpPr>
            <a:spLocks noGrp="1" noChangeArrowheads="1"/>
          </p:cNvSpPr>
          <p:nvPr>
            <p:ph type="body" sz="half" idx="1"/>
          </p:nvPr>
        </p:nvSpPr>
        <p:spPr>
          <a:xfrm>
            <a:off x="381000" y="1524000"/>
            <a:ext cx="4114800" cy="5105400"/>
          </a:xfrm>
        </p:spPr>
        <p:txBody>
          <a:bodyPr/>
          <a:lstStyle/>
          <a:p>
            <a:pPr>
              <a:defRPr/>
            </a:pPr>
            <a:r>
              <a:rPr lang="en-US" altLang="zh-CN" sz="1600" dirty="0">
                <a:latin typeface="Arial" pitchFamily="34" charset="0"/>
                <a:ea typeface="SimSun" pitchFamily="2" charset="-122"/>
                <a:cs typeface="Arial" pitchFamily="34" charset="0"/>
              </a:rPr>
              <a:t>Notice that the actual amount of force depends on the mass, </a:t>
            </a:r>
            <a:r>
              <a:rPr lang="en-US" altLang="zh-CN" sz="1600" i="1" dirty="0">
                <a:latin typeface="Arial" pitchFamily="34" charset="0"/>
                <a:ea typeface="SimSun" pitchFamily="2" charset="-122"/>
                <a:cs typeface="Arial" pitchFamily="34" charset="0"/>
              </a:rPr>
              <a:t>m</a:t>
            </a:r>
            <a:r>
              <a:rPr lang="en-US" altLang="zh-CN" sz="1600" dirty="0">
                <a:latin typeface="Arial" pitchFamily="34" charset="0"/>
                <a:ea typeface="SimSun" pitchFamily="2" charset="-122"/>
                <a:cs typeface="Arial" pitchFamily="34" charset="0"/>
              </a:rPr>
              <a:t>:</a:t>
            </a:r>
          </a:p>
          <a:p>
            <a:pPr>
              <a:defRPr/>
            </a:pPr>
            <a:endParaRPr lang="en-US" altLang="zh-CN" sz="1600" dirty="0">
              <a:ea typeface="SimSun" pitchFamily="2" charset="-122"/>
            </a:endParaRPr>
          </a:p>
          <a:p>
            <a:pPr marL="0" indent="0">
              <a:buFontTx/>
              <a:buNone/>
              <a:defRPr/>
            </a:pPr>
            <a:endParaRPr lang="en-US" altLang="zh-CN" sz="1600" dirty="0">
              <a:ea typeface="SimSun" pitchFamily="2" charset="-122"/>
            </a:endParaRPr>
          </a:p>
          <a:p>
            <a:pPr>
              <a:defRPr/>
            </a:pPr>
            <a:endParaRPr lang="en-US" altLang="zh-CN" sz="1600" dirty="0">
              <a:ea typeface="SimSun" pitchFamily="2" charset="-122"/>
            </a:endParaRPr>
          </a:p>
          <a:p>
            <a:pPr>
              <a:defRPr/>
            </a:pPr>
            <a:endParaRPr lang="en-US" altLang="zh-CN" sz="1600" dirty="0">
              <a:ea typeface="SimSun" pitchFamily="2" charset="-122"/>
            </a:endParaRPr>
          </a:p>
          <a:p>
            <a:pPr>
              <a:defRPr/>
            </a:pPr>
            <a:endParaRPr lang="en-US" altLang="zh-CN" sz="1600" dirty="0">
              <a:ea typeface="SimSun" pitchFamily="2" charset="-122"/>
            </a:endParaRPr>
          </a:p>
          <a:p>
            <a:pPr>
              <a:defRPr/>
            </a:pPr>
            <a:r>
              <a:rPr lang="en-US" altLang="zh-CN" sz="1600" dirty="0">
                <a:latin typeface="Arial" pitchFamily="34" charset="0"/>
                <a:ea typeface="SimSun" pitchFamily="2" charset="-122"/>
                <a:cs typeface="Arial" pitchFamily="34" charset="0"/>
              </a:rPr>
              <a:t>To compare strengths of fields, we consider the force </a:t>
            </a:r>
            <a:r>
              <a:rPr lang="en-US" altLang="zh-CN" sz="1600" i="1" dirty="0">
                <a:latin typeface="Arial" pitchFamily="34" charset="0"/>
                <a:ea typeface="SimSun" pitchFamily="2" charset="-122"/>
                <a:cs typeface="Arial" pitchFamily="34" charset="0"/>
              </a:rPr>
              <a:t>per unit mass</a:t>
            </a:r>
            <a:r>
              <a:rPr lang="en-US" altLang="zh-CN" sz="1600" dirty="0">
                <a:latin typeface="Arial" pitchFamily="34" charset="0"/>
                <a:ea typeface="SimSun" pitchFamily="2" charset="-122"/>
                <a:cs typeface="Arial" pitchFamily="34" charset="0"/>
              </a:rPr>
              <a:t>. The idea is to imagine putting a unit test mass (i.e. 1 kg) near the Earth, and observe the effect on it:</a:t>
            </a:r>
          </a:p>
          <a:p>
            <a:pPr>
              <a:defRPr/>
            </a:pPr>
            <a:endParaRPr lang="en-US" altLang="zh-CN" sz="1600" dirty="0">
              <a:ea typeface="SimSun" pitchFamily="2" charset="-122"/>
            </a:endParaRPr>
          </a:p>
          <a:p>
            <a:pPr>
              <a:defRPr/>
            </a:pPr>
            <a:endParaRPr lang="en-US" altLang="zh-CN" sz="1600" dirty="0">
              <a:ea typeface="SimSun" pitchFamily="2" charset="-122"/>
            </a:endParaRPr>
          </a:p>
          <a:p>
            <a:pPr>
              <a:defRPr/>
            </a:pPr>
            <a:endParaRPr lang="en-US" altLang="zh-CN" sz="1600" i="1" dirty="0">
              <a:ea typeface="SimSun" pitchFamily="2" charset="-122"/>
            </a:endParaRPr>
          </a:p>
          <a:p>
            <a:pPr>
              <a:defRPr/>
            </a:pPr>
            <a:endParaRPr lang="en-US" altLang="zh-CN" sz="1600" i="1" dirty="0">
              <a:ea typeface="SimSun" pitchFamily="2" charset="-122"/>
            </a:endParaRPr>
          </a:p>
          <a:p>
            <a:pPr>
              <a:defRPr/>
            </a:pPr>
            <a:r>
              <a:rPr lang="en-US" altLang="zh-CN" sz="1600" i="1" dirty="0">
                <a:latin typeface="Arial" pitchFamily="34" charset="0"/>
                <a:ea typeface="SimSun" pitchFamily="2" charset="-122"/>
                <a:cs typeface="Arial" pitchFamily="34" charset="0"/>
              </a:rPr>
              <a:t>g(r)</a:t>
            </a:r>
            <a:r>
              <a:rPr lang="en-US" altLang="zh-CN" sz="1600" dirty="0">
                <a:latin typeface="Arial" pitchFamily="34" charset="0"/>
                <a:ea typeface="SimSun" pitchFamily="2" charset="-122"/>
                <a:cs typeface="Arial" pitchFamily="34" charset="0"/>
              </a:rPr>
              <a:t> is the “gravitational field strength.”</a:t>
            </a:r>
          </a:p>
        </p:txBody>
      </p:sp>
      <p:sp>
        <p:nvSpPr>
          <p:cNvPr id="15364" name="Oval 4">
            <a:extLst>
              <a:ext uri="{FF2B5EF4-FFF2-40B4-BE49-F238E27FC236}">
                <a16:creationId xmlns:a16="http://schemas.microsoft.com/office/drawing/2014/main" id="{FCA00505-AC35-4FB2-BC82-585D9DFE5A2F}"/>
              </a:ext>
            </a:extLst>
          </p:cNvPr>
          <p:cNvSpPr>
            <a:spLocks noChangeArrowheads="1"/>
          </p:cNvSpPr>
          <p:nvPr/>
        </p:nvSpPr>
        <p:spPr bwMode="auto">
          <a:xfrm>
            <a:off x="5969000" y="3149600"/>
            <a:ext cx="685800" cy="685800"/>
          </a:xfrm>
          <a:prstGeom prst="ellipse">
            <a:avLst/>
          </a:prstGeom>
          <a:solidFill>
            <a:schemeClr val="accent1"/>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grpSp>
        <p:nvGrpSpPr>
          <p:cNvPr id="15365" name="Group 5">
            <a:extLst>
              <a:ext uri="{FF2B5EF4-FFF2-40B4-BE49-F238E27FC236}">
                <a16:creationId xmlns:a16="http://schemas.microsoft.com/office/drawing/2014/main" id="{83AC49BF-7FDF-4BF4-B04C-7C95FB8DD461}"/>
              </a:ext>
            </a:extLst>
          </p:cNvPr>
          <p:cNvGrpSpPr>
            <a:grpSpLocks/>
          </p:cNvGrpSpPr>
          <p:nvPr/>
        </p:nvGrpSpPr>
        <p:grpSpPr bwMode="auto">
          <a:xfrm>
            <a:off x="5156200" y="2324100"/>
            <a:ext cx="2374900" cy="2286000"/>
            <a:chOff x="3248" y="1464"/>
            <a:chExt cx="1496" cy="1440"/>
          </a:xfrm>
        </p:grpSpPr>
        <p:sp>
          <p:nvSpPr>
            <p:cNvPr id="15388" name="Line 6">
              <a:extLst>
                <a:ext uri="{FF2B5EF4-FFF2-40B4-BE49-F238E27FC236}">
                  <a16:creationId xmlns:a16="http://schemas.microsoft.com/office/drawing/2014/main" id="{E19E0895-46DD-4AF7-93CF-AF5803D8B2B1}"/>
                </a:ext>
              </a:extLst>
            </p:cNvPr>
            <p:cNvSpPr>
              <a:spLocks noChangeShapeType="1"/>
            </p:cNvSpPr>
            <p:nvPr/>
          </p:nvSpPr>
          <p:spPr bwMode="auto">
            <a:xfrm>
              <a:off x="3464" y="1648"/>
              <a:ext cx="360" cy="39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89" name="Line 7">
              <a:extLst>
                <a:ext uri="{FF2B5EF4-FFF2-40B4-BE49-F238E27FC236}">
                  <a16:creationId xmlns:a16="http://schemas.microsoft.com/office/drawing/2014/main" id="{EE92F577-C972-43E9-80C7-105C454DC002}"/>
                </a:ext>
              </a:extLst>
            </p:cNvPr>
            <p:cNvSpPr>
              <a:spLocks noChangeShapeType="1"/>
            </p:cNvSpPr>
            <p:nvPr/>
          </p:nvSpPr>
          <p:spPr bwMode="auto">
            <a:xfrm flipH="1" flipV="1">
              <a:off x="4128" y="2352"/>
              <a:ext cx="400" cy="38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90" name="Line 8">
              <a:extLst>
                <a:ext uri="{FF2B5EF4-FFF2-40B4-BE49-F238E27FC236}">
                  <a16:creationId xmlns:a16="http://schemas.microsoft.com/office/drawing/2014/main" id="{9C20A673-01D8-48F7-9D16-22765FBD922C}"/>
                </a:ext>
              </a:extLst>
            </p:cNvPr>
            <p:cNvSpPr>
              <a:spLocks noChangeShapeType="1"/>
            </p:cNvSpPr>
            <p:nvPr/>
          </p:nvSpPr>
          <p:spPr bwMode="auto">
            <a:xfrm flipV="1">
              <a:off x="3464" y="2360"/>
              <a:ext cx="368" cy="35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91" name="Line 9">
              <a:extLst>
                <a:ext uri="{FF2B5EF4-FFF2-40B4-BE49-F238E27FC236}">
                  <a16:creationId xmlns:a16="http://schemas.microsoft.com/office/drawing/2014/main" id="{991BC64B-94C2-4B30-BFDA-13933B05426F}"/>
                </a:ext>
              </a:extLst>
            </p:cNvPr>
            <p:cNvSpPr>
              <a:spLocks noChangeShapeType="1"/>
            </p:cNvSpPr>
            <p:nvPr/>
          </p:nvSpPr>
          <p:spPr bwMode="auto">
            <a:xfrm flipH="1">
              <a:off x="4112" y="1616"/>
              <a:ext cx="392" cy="40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92" name="Line 10">
              <a:extLst>
                <a:ext uri="{FF2B5EF4-FFF2-40B4-BE49-F238E27FC236}">
                  <a16:creationId xmlns:a16="http://schemas.microsoft.com/office/drawing/2014/main" id="{EA3F52B8-B361-4FFB-AD6E-6431E35D9F81}"/>
                </a:ext>
              </a:extLst>
            </p:cNvPr>
            <p:cNvSpPr>
              <a:spLocks noChangeShapeType="1"/>
            </p:cNvSpPr>
            <p:nvPr/>
          </p:nvSpPr>
          <p:spPr bwMode="auto">
            <a:xfrm>
              <a:off x="3976" y="1464"/>
              <a:ext cx="0" cy="52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93" name="Line 11">
              <a:extLst>
                <a:ext uri="{FF2B5EF4-FFF2-40B4-BE49-F238E27FC236}">
                  <a16:creationId xmlns:a16="http://schemas.microsoft.com/office/drawing/2014/main" id="{573655FF-5FF4-4A3C-875B-54544AD9D86B}"/>
                </a:ext>
              </a:extLst>
            </p:cNvPr>
            <p:cNvSpPr>
              <a:spLocks noChangeShapeType="1"/>
            </p:cNvSpPr>
            <p:nvPr/>
          </p:nvSpPr>
          <p:spPr bwMode="auto">
            <a:xfrm flipV="1">
              <a:off x="3984" y="2408"/>
              <a:ext cx="0" cy="49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94" name="Line 12">
              <a:extLst>
                <a:ext uri="{FF2B5EF4-FFF2-40B4-BE49-F238E27FC236}">
                  <a16:creationId xmlns:a16="http://schemas.microsoft.com/office/drawing/2014/main" id="{5D96B005-6D7A-4D29-A809-D14E4B0C0604}"/>
                </a:ext>
              </a:extLst>
            </p:cNvPr>
            <p:cNvSpPr>
              <a:spLocks noChangeShapeType="1"/>
            </p:cNvSpPr>
            <p:nvPr/>
          </p:nvSpPr>
          <p:spPr bwMode="auto">
            <a:xfrm>
              <a:off x="3248" y="2216"/>
              <a:ext cx="512"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95" name="Line 13">
              <a:extLst>
                <a:ext uri="{FF2B5EF4-FFF2-40B4-BE49-F238E27FC236}">
                  <a16:creationId xmlns:a16="http://schemas.microsoft.com/office/drawing/2014/main" id="{CFD34532-B3AE-4E0F-98F8-20159A2520B6}"/>
                </a:ext>
              </a:extLst>
            </p:cNvPr>
            <p:cNvSpPr>
              <a:spLocks noChangeShapeType="1"/>
            </p:cNvSpPr>
            <p:nvPr/>
          </p:nvSpPr>
          <p:spPr bwMode="auto">
            <a:xfrm flipH="1">
              <a:off x="4184" y="2200"/>
              <a:ext cx="56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grpSp>
      <p:grpSp>
        <p:nvGrpSpPr>
          <p:cNvPr id="15366" name="Group 14">
            <a:extLst>
              <a:ext uri="{FF2B5EF4-FFF2-40B4-BE49-F238E27FC236}">
                <a16:creationId xmlns:a16="http://schemas.microsoft.com/office/drawing/2014/main" id="{163B0FF4-C795-4101-8322-E8CE26D8428F}"/>
              </a:ext>
            </a:extLst>
          </p:cNvPr>
          <p:cNvGrpSpPr>
            <a:grpSpLocks/>
          </p:cNvGrpSpPr>
          <p:nvPr/>
        </p:nvGrpSpPr>
        <p:grpSpPr bwMode="auto">
          <a:xfrm>
            <a:off x="4216400" y="1498600"/>
            <a:ext cx="4178300" cy="3987800"/>
            <a:chOff x="2656" y="944"/>
            <a:chExt cx="2632" cy="2512"/>
          </a:xfrm>
        </p:grpSpPr>
        <p:sp>
          <p:nvSpPr>
            <p:cNvPr id="15380" name="Line 15">
              <a:extLst>
                <a:ext uri="{FF2B5EF4-FFF2-40B4-BE49-F238E27FC236}">
                  <a16:creationId xmlns:a16="http://schemas.microsoft.com/office/drawing/2014/main" id="{A8FB0707-B961-48CD-B71F-7A15EF49D05D}"/>
                </a:ext>
              </a:extLst>
            </p:cNvPr>
            <p:cNvSpPr>
              <a:spLocks noChangeShapeType="1"/>
            </p:cNvSpPr>
            <p:nvPr/>
          </p:nvSpPr>
          <p:spPr bwMode="auto">
            <a:xfrm>
              <a:off x="3968" y="944"/>
              <a:ext cx="0" cy="28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81" name="Line 16">
              <a:extLst>
                <a:ext uri="{FF2B5EF4-FFF2-40B4-BE49-F238E27FC236}">
                  <a16:creationId xmlns:a16="http://schemas.microsoft.com/office/drawing/2014/main" id="{76566A06-2941-4803-A6A0-E2B4B2BDBFDB}"/>
                </a:ext>
              </a:extLst>
            </p:cNvPr>
            <p:cNvSpPr>
              <a:spLocks noChangeShapeType="1"/>
            </p:cNvSpPr>
            <p:nvPr/>
          </p:nvSpPr>
          <p:spPr bwMode="auto">
            <a:xfrm>
              <a:off x="2656" y="2216"/>
              <a:ext cx="296"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82" name="Line 17">
              <a:extLst>
                <a:ext uri="{FF2B5EF4-FFF2-40B4-BE49-F238E27FC236}">
                  <a16:creationId xmlns:a16="http://schemas.microsoft.com/office/drawing/2014/main" id="{CE391313-F728-49A1-A376-CDFB463FCF5B}"/>
                </a:ext>
              </a:extLst>
            </p:cNvPr>
            <p:cNvSpPr>
              <a:spLocks noChangeShapeType="1"/>
            </p:cNvSpPr>
            <p:nvPr/>
          </p:nvSpPr>
          <p:spPr bwMode="auto">
            <a:xfrm flipH="1">
              <a:off x="5016" y="2184"/>
              <a:ext cx="272"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83" name="Line 18">
              <a:extLst>
                <a:ext uri="{FF2B5EF4-FFF2-40B4-BE49-F238E27FC236}">
                  <a16:creationId xmlns:a16="http://schemas.microsoft.com/office/drawing/2014/main" id="{EA087C30-BC59-4FB9-8CD2-BD4E3E53285C}"/>
                </a:ext>
              </a:extLst>
            </p:cNvPr>
            <p:cNvSpPr>
              <a:spLocks noChangeShapeType="1"/>
            </p:cNvSpPr>
            <p:nvPr/>
          </p:nvSpPr>
          <p:spPr bwMode="auto">
            <a:xfrm flipV="1">
              <a:off x="3984" y="3168"/>
              <a:ext cx="0" cy="28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84" name="Line 19">
              <a:extLst>
                <a:ext uri="{FF2B5EF4-FFF2-40B4-BE49-F238E27FC236}">
                  <a16:creationId xmlns:a16="http://schemas.microsoft.com/office/drawing/2014/main" id="{8C9A32D5-133A-44BE-A2BD-1756BEF6EFC0}"/>
                </a:ext>
              </a:extLst>
            </p:cNvPr>
            <p:cNvSpPr>
              <a:spLocks noChangeShapeType="1"/>
            </p:cNvSpPr>
            <p:nvPr/>
          </p:nvSpPr>
          <p:spPr bwMode="auto">
            <a:xfrm flipV="1">
              <a:off x="3048" y="2936"/>
              <a:ext cx="200" cy="2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85" name="Line 20">
              <a:extLst>
                <a:ext uri="{FF2B5EF4-FFF2-40B4-BE49-F238E27FC236}">
                  <a16:creationId xmlns:a16="http://schemas.microsoft.com/office/drawing/2014/main" id="{A6412115-F522-40BF-B767-7150B76CD30C}"/>
                </a:ext>
              </a:extLst>
            </p:cNvPr>
            <p:cNvSpPr>
              <a:spLocks noChangeShapeType="1"/>
            </p:cNvSpPr>
            <p:nvPr/>
          </p:nvSpPr>
          <p:spPr bwMode="auto">
            <a:xfrm flipH="1">
              <a:off x="4736" y="1176"/>
              <a:ext cx="216" cy="21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86" name="Line 21">
              <a:extLst>
                <a:ext uri="{FF2B5EF4-FFF2-40B4-BE49-F238E27FC236}">
                  <a16:creationId xmlns:a16="http://schemas.microsoft.com/office/drawing/2014/main" id="{ADCFE92A-8A7D-41D9-832C-184E9E800158}"/>
                </a:ext>
              </a:extLst>
            </p:cNvPr>
            <p:cNvSpPr>
              <a:spLocks noChangeShapeType="1"/>
            </p:cNvSpPr>
            <p:nvPr/>
          </p:nvSpPr>
          <p:spPr bwMode="auto">
            <a:xfrm>
              <a:off x="3024" y="1176"/>
              <a:ext cx="176" cy="20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87" name="Line 22">
              <a:extLst>
                <a:ext uri="{FF2B5EF4-FFF2-40B4-BE49-F238E27FC236}">
                  <a16:creationId xmlns:a16="http://schemas.microsoft.com/office/drawing/2014/main" id="{7FFAC8D7-A225-403D-A749-DE8DDE2CC7ED}"/>
                </a:ext>
              </a:extLst>
            </p:cNvPr>
            <p:cNvSpPr>
              <a:spLocks noChangeShapeType="1"/>
            </p:cNvSpPr>
            <p:nvPr/>
          </p:nvSpPr>
          <p:spPr bwMode="auto">
            <a:xfrm flipH="1" flipV="1">
              <a:off x="4704" y="2904"/>
              <a:ext cx="232" cy="21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grpSp>
      <p:grpSp>
        <p:nvGrpSpPr>
          <p:cNvPr id="15367" name="Group 23">
            <a:extLst>
              <a:ext uri="{FF2B5EF4-FFF2-40B4-BE49-F238E27FC236}">
                <a16:creationId xmlns:a16="http://schemas.microsoft.com/office/drawing/2014/main" id="{86DA9FDF-8E0B-4750-9525-1FCC6CAFBE89}"/>
              </a:ext>
            </a:extLst>
          </p:cNvPr>
          <p:cNvGrpSpPr>
            <a:grpSpLocks/>
          </p:cNvGrpSpPr>
          <p:nvPr/>
        </p:nvGrpSpPr>
        <p:grpSpPr bwMode="auto">
          <a:xfrm>
            <a:off x="4686300" y="1841500"/>
            <a:ext cx="3327400" cy="3251200"/>
            <a:chOff x="2952" y="1160"/>
            <a:chExt cx="2096" cy="2048"/>
          </a:xfrm>
        </p:grpSpPr>
        <p:sp>
          <p:nvSpPr>
            <p:cNvPr id="15372" name="Line 24">
              <a:extLst>
                <a:ext uri="{FF2B5EF4-FFF2-40B4-BE49-F238E27FC236}">
                  <a16:creationId xmlns:a16="http://schemas.microsoft.com/office/drawing/2014/main" id="{6AF2149B-BD86-4671-AF48-87B13371DD64}"/>
                </a:ext>
              </a:extLst>
            </p:cNvPr>
            <p:cNvSpPr>
              <a:spLocks noChangeShapeType="1"/>
            </p:cNvSpPr>
            <p:nvPr/>
          </p:nvSpPr>
          <p:spPr bwMode="auto">
            <a:xfrm>
              <a:off x="2952" y="1728"/>
              <a:ext cx="408" cy="19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73" name="Line 25">
              <a:extLst>
                <a:ext uri="{FF2B5EF4-FFF2-40B4-BE49-F238E27FC236}">
                  <a16:creationId xmlns:a16="http://schemas.microsoft.com/office/drawing/2014/main" id="{6475DB2C-24B3-48F7-B087-4AE04DDCF9BC}"/>
                </a:ext>
              </a:extLst>
            </p:cNvPr>
            <p:cNvSpPr>
              <a:spLocks noChangeShapeType="1"/>
            </p:cNvSpPr>
            <p:nvPr/>
          </p:nvSpPr>
          <p:spPr bwMode="auto">
            <a:xfrm flipH="1" flipV="1">
              <a:off x="4672" y="2488"/>
              <a:ext cx="376" cy="16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74" name="Line 26">
              <a:extLst>
                <a:ext uri="{FF2B5EF4-FFF2-40B4-BE49-F238E27FC236}">
                  <a16:creationId xmlns:a16="http://schemas.microsoft.com/office/drawing/2014/main" id="{D055899D-EA2E-4484-B96C-7124BAAD151B}"/>
                </a:ext>
              </a:extLst>
            </p:cNvPr>
            <p:cNvSpPr>
              <a:spLocks noChangeShapeType="1"/>
            </p:cNvSpPr>
            <p:nvPr/>
          </p:nvSpPr>
          <p:spPr bwMode="auto">
            <a:xfrm flipH="1">
              <a:off x="4696" y="1720"/>
              <a:ext cx="336" cy="14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75" name="Line 27">
              <a:extLst>
                <a:ext uri="{FF2B5EF4-FFF2-40B4-BE49-F238E27FC236}">
                  <a16:creationId xmlns:a16="http://schemas.microsoft.com/office/drawing/2014/main" id="{CFEACEE8-F594-49F7-B9CB-6CF6ED896502}"/>
                </a:ext>
              </a:extLst>
            </p:cNvPr>
            <p:cNvSpPr>
              <a:spLocks noChangeShapeType="1"/>
            </p:cNvSpPr>
            <p:nvPr/>
          </p:nvSpPr>
          <p:spPr bwMode="auto">
            <a:xfrm flipH="1">
              <a:off x="4248" y="1160"/>
              <a:ext cx="136" cy="33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76" name="Line 28">
              <a:extLst>
                <a:ext uri="{FF2B5EF4-FFF2-40B4-BE49-F238E27FC236}">
                  <a16:creationId xmlns:a16="http://schemas.microsoft.com/office/drawing/2014/main" id="{982DB6C9-0FA0-413A-A638-813008E7E3A9}"/>
                </a:ext>
              </a:extLst>
            </p:cNvPr>
            <p:cNvSpPr>
              <a:spLocks noChangeShapeType="1"/>
            </p:cNvSpPr>
            <p:nvPr/>
          </p:nvSpPr>
          <p:spPr bwMode="auto">
            <a:xfrm>
              <a:off x="3504" y="1168"/>
              <a:ext cx="224" cy="35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AU"/>
            </a:p>
          </p:txBody>
        </p:sp>
        <p:sp>
          <p:nvSpPr>
            <p:cNvPr id="15377" name="Line 29">
              <a:extLst>
                <a:ext uri="{FF2B5EF4-FFF2-40B4-BE49-F238E27FC236}">
                  <a16:creationId xmlns:a16="http://schemas.microsoft.com/office/drawing/2014/main" id="{A903DC88-18D8-4A01-BCBF-B3740EE44E3B}"/>
                </a:ext>
              </a:extLst>
            </p:cNvPr>
            <p:cNvSpPr>
              <a:spLocks noChangeShapeType="1"/>
            </p:cNvSpPr>
            <p:nvPr/>
          </p:nvSpPr>
          <p:spPr bwMode="auto">
            <a:xfrm flipV="1">
              <a:off x="2952" y="2456"/>
              <a:ext cx="416" cy="17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78" name="Line 30">
              <a:extLst>
                <a:ext uri="{FF2B5EF4-FFF2-40B4-BE49-F238E27FC236}">
                  <a16:creationId xmlns:a16="http://schemas.microsoft.com/office/drawing/2014/main" id="{32D6B155-F837-49C9-A70C-DEA628A19A4A}"/>
                </a:ext>
              </a:extLst>
            </p:cNvPr>
            <p:cNvSpPr>
              <a:spLocks noChangeShapeType="1"/>
            </p:cNvSpPr>
            <p:nvPr/>
          </p:nvSpPr>
          <p:spPr bwMode="auto">
            <a:xfrm flipV="1">
              <a:off x="3624" y="2776"/>
              <a:ext cx="144" cy="43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5379" name="Line 31">
              <a:extLst>
                <a:ext uri="{FF2B5EF4-FFF2-40B4-BE49-F238E27FC236}">
                  <a16:creationId xmlns:a16="http://schemas.microsoft.com/office/drawing/2014/main" id="{A0821062-BA76-481E-8F77-92179FC741E3}"/>
                </a:ext>
              </a:extLst>
            </p:cNvPr>
            <p:cNvSpPr>
              <a:spLocks noChangeShapeType="1"/>
            </p:cNvSpPr>
            <p:nvPr/>
          </p:nvSpPr>
          <p:spPr bwMode="auto">
            <a:xfrm flipH="1" flipV="1">
              <a:off x="4216" y="2792"/>
              <a:ext cx="184" cy="37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grpSp>
      <p:graphicFrame>
        <p:nvGraphicFramePr>
          <p:cNvPr id="82982" name="Object 38">
            <a:extLst>
              <a:ext uri="{FF2B5EF4-FFF2-40B4-BE49-F238E27FC236}">
                <a16:creationId xmlns:a16="http://schemas.microsoft.com/office/drawing/2014/main" id="{47C8271C-D413-4248-896C-9389FF97C81A}"/>
              </a:ext>
            </a:extLst>
          </p:cNvPr>
          <p:cNvGraphicFramePr>
            <a:graphicFrameLocks noGrp="1" noChangeAspect="1"/>
          </p:cNvGraphicFramePr>
          <p:nvPr>
            <p:ph sz="quarter" idx="3"/>
          </p:nvPr>
        </p:nvGraphicFramePr>
        <p:xfrm>
          <a:off x="1219200" y="4962525"/>
          <a:ext cx="2362200" cy="752475"/>
        </p:xfrm>
        <a:graphic>
          <a:graphicData uri="http://schemas.openxmlformats.org/presentationml/2006/ole">
            <mc:AlternateContent xmlns:mc="http://schemas.openxmlformats.org/markup-compatibility/2006">
              <mc:Choice xmlns:v="urn:schemas-microsoft-com:vml" Requires="v">
                <p:oleObj name="FX Equation" r:id="rId3" imgW="6304762" imgH="2009524" progId="FXEquation.Equation">
                  <p:embed/>
                </p:oleObj>
              </mc:Choice>
              <mc:Fallback>
                <p:oleObj name="FX Equation" r:id="rId3" imgW="6304762" imgH="2009524" progId="FXEquation.Equation">
                  <p:embed/>
                  <p:pic>
                    <p:nvPicPr>
                      <p:cNvPr id="0" name="Object 3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962525"/>
                        <a:ext cx="2362200"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84" name="Oval 40">
            <a:extLst>
              <a:ext uri="{FF2B5EF4-FFF2-40B4-BE49-F238E27FC236}">
                <a16:creationId xmlns:a16="http://schemas.microsoft.com/office/drawing/2014/main" id="{213985CD-D8F0-4FA8-B6A6-9F0FF93E7E17}"/>
              </a:ext>
            </a:extLst>
          </p:cNvPr>
          <p:cNvSpPr>
            <a:spLocks noChangeArrowheads="1"/>
          </p:cNvSpPr>
          <p:nvPr/>
        </p:nvSpPr>
        <p:spPr bwMode="auto">
          <a:xfrm>
            <a:off x="7075488" y="2314575"/>
            <a:ext cx="285750" cy="303213"/>
          </a:xfrm>
          <a:prstGeom prst="ellipse">
            <a:avLst/>
          </a:prstGeom>
          <a:solidFill>
            <a:schemeClr val="accent1"/>
          </a:solidFill>
          <a:ln w="38100" algn="ctr">
            <a:solidFill>
              <a:srgbClr val="339966"/>
            </a:solidFill>
            <a:round/>
            <a:headEnd/>
            <a:tailEnd/>
          </a:ln>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zh-CN" sz="800" i="1">
                <a:solidFill>
                  <a:schemeClr val="bg2"/>
                </a:solidFill>
                <a:ea typeface="SimSun" panose="02010600030101010101" pitchFamily="2" charset="-122"/>
              </a:rPr>
              <a:t>m</a:t>
            </a:r>
          </a:p>
        </p:txBody>
      </p:sp>
      <p:sp>
        <p:nvSpPr>
          <p:cNvPr id="15370" name="Text Box 41">
            <a:extLst>
              <a:ext uri="{FF2B5EF4-FFF2-40B4-BE49-F238E27FC236}">
                <a16:creationId xmlns:a16="http://schemas.microsoft.com/office/drawing/2014/main" id="{93FAC3D9-CBB8-4383-B5D3-3BBD9D5A7881}"/>
              </a:ext>
            </a:extLst>
          </p:cNvPr>
          <p:cNvSpPr txBox="1">
            <a:spLocks noChangeArrowheads="1"/>
          </p:cNvSpPr>
          <p:nvPr/>
        </p:nvSpPr>
        <p:spPr bwMode="auto">
          <a:xfrm>
            <a:off x="6105525" y="33020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zh-CN" sz="1800" i="1">
                <a:ea typeface="SimSun" panose="02010600030101010101" pitchFamily="2" charset="-122"/>
              </a:rPr>
              <a:t>M</a:t>
            </a:r>
          </a:p>
        </p:txBody>
      </p:sp>
      <p:graphicFrame>
        <p:nvGraphicFramePr>
          <p:cNvPr id="3" name="Object 2">
            <a:extLst>
              <a:ext uri="{FF2B5EF4-FFF2-40B4-BE49-F238E27FC236}">
                <a16:creationId xmlns:a16="http://schemas.microsoft.com/office/drawing/2014/main" id="{40F56825-B9C2-485E-81C6-7E457B211B24}"/>
              </a:ext>
            </a:extLst>
          </p:cNvPr>
          <p:cNvGraphicFramePr>
            <a:graphicFrameLocks noChangeAspect="1"/>
          </p:cNvGraphicFramePr>
          <p:nvPr/>
        </p:nvGraphicFramePr>
        <p:xfrm>
          <a:off x="1447800" y="2278063"/>
          <a:ext cx="1654175" cy="871537"/>
        </p:xfrm>
        <a:graphic>
          <a:graphicData uri="http://schemas.openxmlformats.org/presentationml/2006/ole">
            <mc:AlternateContent xmlns:mc="http://schemas.openxmlformats.org/markup-compatibility/2006">
              <mc:Choice xmlns:v="urn:schemas-microsoft-com:vml" Requires="v">
                <p:oleObj name="FX Equation" r:id="rId5" imgW="4361905" imgH="2295238" progId="FXEquation.Equation">
                  <p:embed/>
                </p:oleObj>
              </mc:Choice>
              <mc:Fallback>
                <p:oleObj name="FX Equation" r:id="rId5" imgW="4361905" imgH="2295238" progId="FXEquation.Equation">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278063"/>
                        <a:ext cx="1654175" cy="871537"/>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82947">
                                            <p:txEl>
                                              <p:pRg st="6" end="6"/>
                                            </p:txEl>
                                          </p:spTgt>
                                        </p:tgtEl>
                                        <p:attrNameLst>
                                          <p:attrName>style.visibility</p:attrName>
                                        </p:attrNameLst>
                                      </p:cBhvr>
                                      <p:to>
                                        <p:strVal val="visible"/>
                                      </p:to>
                                    </p:set>
                                    <p:animEffect transition="in" filter="wipe(up)">
                                      <p:cBhvr>
                                        <p:cTn id="12" dur="500"/>
                                        <p:tgtEl>
                                          <p:spTgt spid="82947">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82982"/>
                                        </p:tgtEl>
                                        <p:attrNameLst>
                                          <p:attrName>style.visibility</p:attrName>
                                        </p:attrNameLst>
                                      </p:cBhvr>
                                      <p:to>
                                        <p:strVal val="visible"/>
                                      </p:to>
                                    </p:set>
                                    <p:animEffect transition="in" filter="wipe(up)">
                                      <p:cBhvr>
                                        <p:cTn id="17" dur="500"/>
                                        <p:tgtEl>
                                          <p:spTgt spid="829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82947">
                                            <p:txEl>
                                              <p:pRg st="11" end="11"/>
                                            </p:txEl>
                                          </p:spTgt>
                                        </p:tgtEl>
                                        <p:attrNameLst>
                                          <p:attrName>style.visibility</p:attrName>
                                        </p:attrNameLst>
                                      </p:cBhvr>
                                      <p:to>
                                        <p:strVal val="visible"/>
                                      </p:to>
                                    </p:set>
                                    <p:animEffect transition="in" filter="wipe(up)">
                                      <p:cBhvr>
                                        <p:cTn id="22" dur="500"/>
                                        <p:tgtEl>
                                          <p:spTgt spid="82947">
                                            <p:txEl>
                                              <p:pRg st="11" end="1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82984"/>
                                        </p:tgtEl>
                                        <p:attrNameLst>
                                          <p:attrName>style.visibility</p:attrName>
                                        </p:attrNameLst>
                                      </p:cBhvr>
                                      <p:to>
                                        <p:strVal val="visible"/>
                                      </p:to>
                                    </p:set>
                                    <p:animEffect transition="in" filter="wipe(down)">
                                      <p:cBhvr>
                                        <p:cTn id="27" dur="580">
                                          <p:stCondLst>
                                            <p:cond delay="0"/>
                                          </p:stCondLst>
                                        </p:cTn>
                                        <p:tgtEl>
                                          <p:spTgt spid="82984"/>
                                        </p:tgtEl>
                                      </p:cBhvr>
                                    </p:animEffect>
                                    <p:anim calcmode="lin" valueType="num">
                                      <p:cBhvr>
                                        <p:cTn id="28" dur="1822" tmFilter="0,0; 0.14,0.36; 0.43,0.73; 0.71,0.91; 1.0,1.0">
                                          <p:stCondLst>
                                            <p:cond delay="0"/>
                                          </p:stCondLst>
                                        </p:cTn>
                                        <p:tgtEl>
                                          <p:spTgt spid="82984"/>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82984"/>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82984"/>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82984"/>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82984"/>
                                        </p:tgtEl>
                                        <p:attrNameLst>
                                          <p:attrName>ppt_y</p:attrName>
                                        </p:attrNameLst>
                                      </p:cBhvr>
                                      <p:tavLst>
                                        <p:tav tm="0" fmla="#ppt_y-sin(pi*$)/81">
                                          <p:val>
                                            <p:fltVal val="0"/>
                                          </p:val>
                                        </p:tav>
                                        <p:tav tm="100000">
                                          <p:val>
                                            <p:fltVal val="1"/>
                                          </p:val>
                                        </p:tav>
                                      </p:tavLst>
                                    </p:anim>
                                    <p:animScale>
                                      <p:cBhvr>
                                        <p:cTn id="33" dur="26">
                                          <p:stCondLst>
                                            <p:cond delay="650"/>
                                          </p:stCondLst>
                                        </p:cTn>
                                        <p:tgtEl>
                                          <p:spTgt spid="82984"/>
                                        </p:tgtEl>
                                      </p:cBhvr>
                                      <p:to x="100000" y="60000"/>
                                    </p:animScale>
                                    <p:animScale>
                                      <p:cBhvr>
                                        <p:cTn id="34" dur="166" decel="50000">
                                          <p:stCondLst>
                                            <p:cond delay="676"/>
                                          </p:stCondLst>
                                        </p:cTn>
                                        <p:tgtEl>
                                          <p:spTgt spid="82984"/>
                                        </p:tgtEl>
                                      </p:cBhvr>
                                      <p:to x="100000" y="100000"/>
                                    </p:animScale>
                                    <p:animScale>
                                      <p:cBhvr>
                                        <p:cTn id="35" dur="26">
                                          <p:stCondLst>
                                            <p:cond delay="1312"/>
                                          </p:stCondLst>
                                        </p:cTn>
                                        <p:tgtEl>
                                          <p:spTgt spid="82984"/>
                                        </p:tgtEl>
                                      </p:cBhvr>
                                      <p:to x="100000" y="80000"/>
                                    </p:animScale>
                                    <p:animScale>
                                      <p:cBhvr>
                                        <p:cTn id="36" dur="166" decel="50000">
                                          <p:stCondLst>
                                            <p:cond delay="1338"/>
                                          </p:stCondLst>
                                        </p:cTn>
                                        <p:tgtEl>
                                          <p:spTgt spid="82984"/>
                                        </p:tgtEl>
                                      </p:cBhvr>
                                      <p:to x="100000" y="100000"/>
                                    </p:animScale>
                                    <p:animScale>
                                      <p:cBhvr>
                                        <p:cTn id="37" dur="26">
                                          <p:stCondLst>
                                            <p:cond delay="1642"/>
                                          </p:stCondLst>
                                        </p:cTn>
                                        <p:tgtEl>
                                          <p:spTgt spid="82984"/>
                                        </p:tgtEl>
                                      </p:cBhvr>
                                      <p:to x="100000" y="90000"/>
                                    </p:animScale>
                                    <p:animScale>
                                      <p:cBhvr>
                                        <p:cTn id="38" dur="166" decel="50000">
                                          <p:stCondLst>
                                            <p:cond delay="1668"/>
                                          </p:stCondLst>
                                        </p:cTn>
                                        <p:tgtEl>
                                          <p:spTgt spid="82984"/>
                                        </p:tgtEl>
                                      </p:cBhvr>
                                      <p:to x="100000" y="100000"/>
                                    </p:animScale>
                                    <p:animScale>
                                      <p:cBhvr>
                                        <p:cTn id="39" dur="26">
                                          <p:stCondLst>
                                            <p:cond delay="1808"/>
                                          </p:stCondLst>
                                        </p:cTn>
                                        <p:tgtEl>
                                          <p:spTgt spid="82984"/>
                                        </p:tgtEl>
                                      </p:cBhvr>
                                      <p:to x="100000" y="95000"/>
                                    </p:animScale>
                                    <p:animScale>
                                      <p:cBhvr>
                                        <p:cTn id="40" dur="166" decel="50000">
                                          <p:stCondLst>
                                            <p:cond delay="1834"/>
                                          </p:stCondLst>
                                        </p:cTn>
                                        <p:tgtEl>
                                          <p:spTgt spid="8298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8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F80AB96-628E-480D-A78E-EC3B9B713175}"/>
              </a:ext>
            </a:extLst>
          </p:cNvPr>
          <p:cNvSpPr>
            <a:spLocks noGrp="1" noChangeArrowheads="1"/>
          </p:cNvSpPr>
          <p:nvPr>
            <p:ph type="title"/>
          </p:nvPr>
        </p:nvSpPr>
        <p:spPr>
          <a:xfrm>
            <a:off x="685800" y="304800"/>
            <a:ext cx="7772400" cy="1143000"/>
          </a:xfrm>
        </p:spPr>
        <p:txBody>
          <a:bodyPr/>
          <a:lstStyle/>
          <a:p>
            <a:r>
              <a:rPr lang="en-AU" altLang="en-US"/>
              <a:t>Questions about gravity</a:t>
            </a:r>
          </a:p>
        </p:txBody>
      </p:sp>
      <p:sp>
        <p:nvSpPr>
          <p:cNvPr id="3075" name="Rectangle 3">
            <a:extLst>
              <a:ext uri="{FF2B5EF4-FFF2-40B4-BE49-F238E27FC236}">
                <a16:creationId xmlns:a16="http://schemas.microsoft.com/office/drawing/2014/main" id="{329F1D31-94DA-44DC-B1E0-FE8E77A23911}"/>
              </a:ext>
            </a:extLst>
          </p:cNvPr>
          <p:cNvSpPr>
            <a:spLocks noGrp="1" noChangeArrowheads="1"/>
          </p:cNvSpPr>
          <p:nvPr>
            <p:ph type="body" idx="1"/>
          </p:nvPr>
        </p:nvSpPr>
        <p:spPr>
          <a:xfrm>
            <a:off x="685800" y="1676400"/>
            <a:ext cx="7772400" cy="4114800"/>
          </a:xfrm>
        </p:spPr>
        <p:txBody>
          <a:bodyPr/>
          <a:lstStyle/>
          <a:p>
            <a:pPr marL="457200" indent="-457200">
              <a:lnSpc>
                <a:spcPct val="90000"/>
              </a:lnSpc>
              <a:buFont typeface="+mj-lt"/>
              <a:buAutoNum type="arabicPeriod"/>
              <a:defRPr/>
            </a:pPr>
            <a:r>
              <a:rPr lang="en-AU" sz="2400" dirty="0"/>
              <a:t>What is the difference between weight and mass? </a:t>
            </a:r>
          </a:p>
          <a:p>
            <a:pPr marL="457200" indent="-457200">
              <a:lnSpc>
                <a:spcPct val="90000"/>
              </a:lnSpc>
              <a:buFont typeface="+mj-lt"/>
              <a:buAutoNum type="arabicPeriod"/>
              <a:defRPr/>
            </a:pPr>
            <a:r>
              <a:rPr lang="en-AU" sz="2400" dirty="0"/>
              <a:t>What would you weigh at the North Pole?</a:t>
            </a:r>
          </a:p>
          <a:p>
            <a:pPr marL="457200" indent="-457200">
              <a:lnSpc>
                <a:spcPct val="90000"/>
              </a:lnSpc>
              <a:buFont typeface="+mj-lt"/>
              <a:buAutoNum type="arabicPeriod"/>
              <a:defRPr/>
            </a:pPr>
            <a:r>
              <a:rPr lang="en-AU" sz="2400" dirty="0"/>
              <a:t>How much would you weigh at the centre of the Earth?</a:t>
            </a:r>
          </a:p>
          <a:p>
            <a:pPr marL="457200" indent="-457200">
              <a:lnSpc>
                <a:spcPct val="90000"/>
              </a:lnSpc>
              <a:buFont typeface="+mj-lt"/>
              <a:buAutoNum type="arabicPeriod"/>
              <a:defRPr/>
            </a:pPr>
            <a:r>
              <a:rPr lang="en-AU" sz="2400" dirty="0"/>
              <a:t>What is gravitational acceleration at the Earth’s surface?</a:t>
            </a:r>
          </a:p>
          <a:p>
            <a:pPr marL="457200" indent="-457200">
              <a:lnSpc>
                <a:spcPct val="90000"/>
              </a:lnSpc>
              <a:buFont typeface="+mj-lt"/>
              <a:buAutoNum type="arabicPeriod"/>
              <a:defRPr/>
            </a:pPr>
            <a:r>
              <a:rPr lang="en-AU" sz="2400" dirty="0"/>
              <a:t>What is gravitational acceleration in ‘space’ (say at a height of a space shuttle orbit?)</a:t>
            </a:r>
          </a:p>
          <a:p>
            <a:pPr marL="457200" indent="-457200">
              <a:lnSpc>
                <a:spcPct val="90000"/>
              </a:lnSpc>
              <a:buFont typeface="+mj-lt"/>
              <a:buAutoNum type="arabicPeriod"/>
              <a:defRPr/>
            </a:pPr>
            <a:r>
              <a:rPr lang="en-AU" sz="2400" dirty="0"/>
              <a:t>How far away do you have to go to escape Earth’s gravity?</a:t>
            </a:r>
          </a:p>
          <a:p>
            <a:pPr marL="457200" indent="-457200">
              <a:lnSpc>
                <a:spcPct val="90000"/>
              </a:lnSpc>
              <a:buFont typeface="+mj-lt"/>
              <a:buAutoNum type="arabicPeriod"/>
              <a:defRPr/>
            </a:pPr>
            <a:r>
              <a:rPr lang="en-AU" sz="2400" dirty="0"/>
              <a:t>Why are satellites orbiting the Earth said to be in ‘free fall’?</a:t>
            </a:r>
          </a:p>
          <a:p>
            <a:pPr marL="457200" indent="-457200">
              <a:lnSpc>
                <a:spcPct val="90000"/>
              </a:lnSpc>
              <a:buFont typeface="+mj-lt"/>
              <a:buAutoNum type="arabicPeriod"/>
              <a:defRPr/>
            </a:pPr>
            <a:r>
              <a:rPr lang="en-AU" sz="2400" dirty="0"/>
              <a:t>Does the Moon orbit the Earth? Does the Earth orbit the Moon?</a:t>
            </a:r>
          </a:p>
          <a:p>
            <a:pPr>
              <a:lnSpc>
                <a:spcPct val="90000"/>
              </a:lnSpc>
              <a:buFontTx/>
              <a:buNone/>
              <a:defRPr/>
            </a:pPr>
            <a:endParaRPr lang="en-AU" dirty="0"/>
          </a:p>
          <a:p>
            <a:pPr>
              <a:lnSpc>
                <a:spcPct val="90000"/>
              </a:lnSpc>
              <a:buFontTx/>
              <a:buNone/>
              <a:defRPr/>
            </a:pPr>
            <a:endParaRPr lang="en-AU"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2D685D8-6A82-4C8C-988D-BD6F9A9E8FEA}"/>
              </a:ext>
            </a:extLst>
          </p:cNvPr>
          <p:cNvSpPr>
            <a:spLocks noGrp="1" noChangeArrowheads="1"/>
          </p:cNvSpPr>
          <p:nvPr>
            <p:ph type="title"/>
          </p:nvPr>
        </p:nvSpPr>
        <p:spPr/>
        <p:txBody>
          <a:bodyPr/>
          <a:lstStyle/>
          <a:p>
            <a:r>
              <a:rPr lang="en-US" altLang="zh-CN">
                <a:ea typeface="SimSun" panose="02010600030101010101" pitchFamily="2" charset="-122"/>
              </a:rPr>
              <a:t>Concept of a Test Mass</a:t>
            </a:r>
          </a:p>
        </p:txBody>
      </p:sp>
      <p:sp>
        <p:nvSpPr>
          <p:cNvPr id="90115" name="Rectangle 3">
            <a:extLst>
              <a:ext uri="{FF2B5EF4-FFF2-40B4-BE49-F238E27FC236}">
                <a16:creationId xmlns:a16="http://schemas.microsoft.com/office/drawing/2014/main" id="{E8A68BA4-3581-4BF7-A8D5-82D91FE950F9}"/>
              </a:ext>
            </a:extLst>
          </p:cNvPr>
          <p:cNvSpPr>
            <a:spLocks noGrp="1" noChangeArrowheads="1"/>
          </p:cNvSpPr>
          <p:nvPr>
            <p:ph type="body" sz="half" idx="1"/>
          </p:nvPr>
        </p:nvSpPr>
        <p:spPr/>
        <p:txBody>
          <a:bodyPr/>
          <a:lstStyle/>
          <a:p>
            <a:r>
              <a:rPr lang="en-US" altLang="zh-CN" sz="1600">
                <a:latin typeface="Arial" panose="020B0604020202020204" pitchFamily="34" charset="0"/>
                <a:ea typeface="SimSun" panose="02010600030101010101" pitchFamily="2" charset="-122"/>
                <a:cs typeface="Arial" panose="020B0604020202020204" pitchFamily="34" charset="0"/>
              </a:rPr>
              <a:t>g is also the symbol used for gravitational acceleration</a:t>
            </a:r>
          </a:p>
          <a:p>
            <a:r>
              <a:rPr lang="en-US" altLang="zh-CN" sz="1600">
                <a:latin typeface="Arial" panose="020B0604020202020204" pitchFamily="34" charset="0"/>
                <a:ea typeface="SimSun" panose="02010600030101010101" pitchFamily="2" charset="-122"/>
                <a:cs typeface="Arial" panose="020B0604020202020204" pitchFamily="34" charset="0"/>
              </a:rPr>
              <a:t>This is because they are equivalent quantities</a:t>
            </a:r>
          </a:p>
          <a:p>
            <a:r>
              <a:rPr lang="en-US" altLang="zh-CN" sz="1600">
                <a:latin typeface="Arial" panose="020B0604020202020204" pitchFamily="34" charset="0"/>
                <a:ea typeface="SimSun" panose="02010600030101010101" pitchFamily="2" charset="-122"/>
                <a:cs typeface="Arial" panose="020B0604020202020204" pitchFamily="34" charset="0"/>
              </a:rPr>
              <a:t>Units of field strength are:</a:t>
            </a:r>
          </a:p>
          <a:p>
            <a:pPr lvl="1"/>
            <a:r>
              <a:rPr lang="en-US" altLang="zh-CN" sz="1400">
                <a:latin typeface="Arial" panose="020B0604020202020204" pitchFamily="34" charset="0"/>
                <a:ea typeface="SimSun" panose="02010600030101010101" pitchFamily="2" charset="-122"/>
                <a:cs typeface="Arial" panose="020B0604020202020204" pitchFamily="34" charset="0"/>
              </a:rPr>
              <a:t>N / kg</a:t>
            </a:r>
          </a:p>
          <a:p>
            <a:r>
              <a:rPr lang="en-US" altLang="zh-CN" sz="1600">
                <a:latin typeface="Arial" panose="020B0604020202020204" pitchFamily="34" charset="0"/>
                <a:ea typeface="SimSun" panose="02010600030101010101" pitchFamily="2" charset="-122"/>
                <a:cs typeface="Arial" panose="020B0604020202020204" pitchFamily="34" charset="0"/>
              </a:rPr>
              <a:t>Units of gravitational acceleration are:</a:t>
            </a:r>
          </a:p>
          <a:p>
            <a:pPr lvl="1"/>
            <a:r>
              <a:rPr lang="en-US" altLang="zh-CN" sz="1400">
                <a:latin typeface="Arial" panose="020B0604020202020204" pitchFamily="34" charset="0"/>
                <a:ea typeface="SimSun" panose="02010600030101010101" pitchFamily="2" charset="-122"/>
                <a:cs typeface="Arial" panose="020B0604020202020204" pitchFamily="34" charset="0"/>
              </a:rPr>
              <a:t>m / s</a:t>
            </a:r>
            <a:r>
              <a:rPr lang="en-US" altLang="zh-CN" sz="1400" baseline="30000">
                <a:latin typeface="Arial" panose="020B0604020202020204" pitchFamily="34" charset="0"/>
                <a:ea typeface="SimSun" panose="02010600030101010101" pitchFamily="2" charset="-122"/>
                <a:cs typeface="Arial" panose="020B0604020202020204" pitchFamily="34" charset="0"/>
              </a:rPr>
              <a:t>2</a:t>
            </a:r>
          </a:p>
          <a:p>
            <a:r>
              <a:rPr lang="en-US" altLang="zh-CN" sz="1600">
                <a:latin typeface="Arial" panose="020B0604020202020204" pitchFamily="34" charset="0"/>
                <a:ea typeface="SimSun" panose="02010600030101010101" pitchFamily="2" charset="-122"/>
                <a:cs typeface="Arial" panose="020B0604020202020204" pitchFamily="34" charset="0"/>
              </a:rPr>
              <a:t>Equivalent units</a:t>
            </a:r>
          </a:p>
          <a:p>
            <a:pPr lvl="1">
              <a:buFontTx/>
              <a:buNone/>
            </a:pPr>
            <a:endParaRPr lang="en-US" altLang="zh-CN" sz="1400">
              <a:ea typeface="SimSun" panose="02010600030101010101" pitchFamily="2" charset="-122"/>
            </a:endParaRPr>
          </a:p>
        </p:txBody>
      </p:sp>
      <p:sp>
        <p:nvSpPr>
          <p:cNvPr id="17412" name="Oval 5">
            <a:extLst>
              <a:ext uri="{FF2B5EF4-FFF2-40B4-BE49-F238E27FC236}">
                <a16:creationId xmlns:a16="http://schemas.microsoft.com/office/drawing/2014/main" id="{70F4AB82-30DF-489C-A7A1-61CD0A37F5F2}"/>
              </a:ext>
            </a:extLst>
          </p:cNvPr>
          <p:cNvSpPr>
            <a:spLocks noChangeArrowheads="1"/>
          </p:cNvSpPr>
          <p:nvPr/>
        </p:nvSpPr>
        <p:spPr bwMode="auto">
          <a:xfrm>
            <a:off x="5969000" y="3149600"/>
            <a:ext cx="685800" cy="685800"/>
          </a:xfrm>
          <a:prstGeom prst="ellipse">
            <a:avLst/>
          </a:prstGeom>
          <a:solidFill>
            <a:schemeClr val="accent1"/>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grpSp>
        <p:nvGrpSpPr>
          <p:cNvPr id="17413" name="Group 6">
            <a:extLst>
              <a:ext uri="{FF2B5EF4-FFF2-40B4-BE49-F238E27FC236}">
                <a16:creationId xmlns:a16="http://schemas.microsoft.com/office/drawing/2014/main" id="{29551290-0BE4-4F19-96DD-5183C91DAA24}"/>
              </a:ext>
            </a:extLst>
          </p:cNvPr>
          <p:cNvGrpSpPr>
            <a:grpSpLocks/>
          </p:cNvGrpSpPr>
          <p:nvPr/>
        </p:nvGrpSpPr>
        <p:grpSpPr bwMode="auto">
          <a:xfrm>
            <a:off x="5156200" y="2324100"/>
            <a:ext cx="2374900" cy="2286000"/>
            <a:chOff x="3248" y="1464"/>
            <a:chExt cx="1496" cy="1440"/>
          </a:xfrm>
        </p:grpSpPr>
        <p:sp>
          <p:nvSpPr>
            <p:cNvPr id="17433" name="Line 7">
              <a:extLst>
                <a:ext uri="{FF2B5EF4-FFF2-40B4-BE49-F238E27FC236}">
                  <a16:creationId xmlns:a16="http://schemas.microsoft.com/office/drawing/2014/main" id="{045B5313-7897-4D2C-818C-09D0E3579AF2}"/>
                </a:ext>
              </a:extLst>
            </p:cNvPr>
            <p:cNvSpPr>
              <a:spLocks noChangeShapeType="1"/>
            </p:cNvSpPr>
            <p:nvPr/>
          </p:nvSpPr>
          <p:spPr bwMode="auto">
            <a:xfrm>
              <a:off x="3464" y="1648"/>
              <a:ext cx="360" cy="39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34" name="Line 8">
              <a:extLst>
                <a:ext uri="{FF2B5EF4-FFF2-40B4-BE49-F238E27FC236}">
                  <a16:creationId xmlns:a16="http://schemas.microsoft.com/office/drawing/2014/main" id="{8BAAD19B-17C5-4B1B-8DC9-3BBD2A90FA67}"/>
                </a:ext>
              </a:extLst>
            </p:cNvPr>
            <p:cNvSpPr>
              <a:spLocks noChangeShapeType="1"/>
            </p:cNvSpPr>
            <p:nvPr/>
          </p:nvSpPr>
          <p:spPr bwMode="auto">
            <a:xfrm flipH="1" flipV="1">
              <a:off x="4128" y="2352"/>
              <a:ext cx="400" cy="38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35" name="Line 9">
              <a:extLst>
                <a:ext uri="{FF2B5EF4-FFF2-40B4-BE49-F238E27FC236}">
                  <a16:creationId xmlns:a16="http://schemas.microsoft.com/office/drawing/2014/main" id="{89F68B06-E65C-465C-A466-EEE2172316C5}"/>
                </a:ext>
              </a:extLst>
            </p:cNvPr>
            <p:cNvSpPr>
              <a:spLocks noChangeShapeType="1"/>
            </p:cNvSpPr>
            <p:nvPr/>
          </p:nvSpPr>
          <p:spPr bwMode="auto">
            <a:xfrm flipV="1">
              <a:off x="3464" y="2360"/>
              <a:ext cx="368" cy="35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36" name="Line 10">
              <a:extLst>
                <a:ext uri="{FF2B5EF4-FFF2-40B4-BE49-F238E27FC236}">
                  <a16:creationId xmlns:a16="http://schemas.microsoft.com/office/drawing/2014/main" id="{DF445C4B-CF60-4110-ADC5-B034AFA24252}"/>
                </a:ext>
              </a:extLst>
            </p:cNvPr>
            <p:cNvSpPr>
              <a:spLocks noChangeShapeType="1"/>
            </p:cNvSpPr>
            <p:nvPr/>
          </p:nvSpPr>
          <p:spPr bwMode="auto">
            <a:xfrm flipH="1">
              <a:off x="4112" y="1616"/>
              <a:ext cx="392" cy="40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37" name="Line 11">
              <a:extLst>
                <a:ext uri="{FF2B5EF4-FFF2-40B4-BE49-F238E27FC236}">
                  <a16:creationId xmlns:a16="http://schemas.microsoft.com/office/drawing/2014/main" id="{CF9E4382-1692-404C-B452-2B5BBEC66727}"/>
                </a:ext>
              </a:extLst>
            </p:cNvPr>
            <p:cNvSpPr>
              <a:spLocks noChangeShapeType="1"/>
            </p:cNvSpPr>
            <p:nvPr/>
          </p:nvSpPr>
          <p:spPr bwMode="auto">
            <a:xfrm>
              <a:off x="3976" y="1464"/>
              <a:ext cx="0" cy="52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38" name="Line 12">
              <a:extLst>
                <a:ext uri="{FF2B5EF4-FFF2-40B4-BE49-F238E27FC236}">
                  <a16:creationId xmlns:a16="http://schemas.microsoft.com/office/drawing/2014/main" id="{4E6D1E18-D2E5-4F3B-8D06-264254822C94}"/>
                </a:ext>
              </a:extLst>
            </p:cNvPr>
            <p:cNvSpPr>
              <a:spLocks noChangeShapeType="1"/>
            </p:cNvSpPr>
            <p:nvPr/>
          </p:nvSpPr>
          <p:spPr bwMode="auto">
            <a:xfrm flipV="1">
              <a:off x="3984" y="2408"/>
              <a:ext cx="0" cy="49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39" name="Line 13">
              <a:extLst>
                <a:ext uri="{FF2B5EF4-FFF2-40B4-BE49-F238E27FC236}">
                  <a16:creationId xmlns:a16="http://schemas.microsoft.com/office/drawing/2014/main" id="{B17FFA25-0ADD-4D91-982F-1F11C5295C12}"/>
                </a:ext>
              </a:extLst>
            </p:cNvPr>
            <p:cNvSpPr>
              <a:spLocks noChangeShapeType="1"/>
            </p:cNvSpPr>
            <p:nvPr/>
          </p:nvSpPr>
          <p:spPr bwMode="auto">
            <a:xfrm>
              <a:off x="3248" y="2216"/>
              <a:ext cx="512"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40" name="Line 14">
              <a:extLst>
                <a:ext uri="{FF2B5EF4-FFF2-40B4-BE49-F238E27FC236}">
                  <a16:creationId xmlns:a16="http://schemas.microsoft.com/office/drawing/2014/main" id="{2DD0F146-633C-4E0F-8FF7-FDB0A054F4B1}"/>
                </a:ext>
              </a:extLst>
            </p:cNvPr>
            <p:cNvSpPr>
              <a:spLocks noChangeShapeType="1"/>
            </p:cNvSpPr>
            <p:nvPr/>
          </p:nvSpPr>
          <p:spPr bwMode="auto">
            <a:xfrm flipH="1">
              <a:off x="4184" y="2200"/>
              <a:ext cx="56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grpSp>
      <p:grpSp>
        <p:nvGrpSpPr>
          <p:cNvPr id="17414" name="Group 15">
            <a:extLst>
              <a:ext uri="{FF2B5EF4-FFF2-40B4-BE49-F238E27FC236}">
                <a16:creationId xmlns:a16="http://schemas.microsoft.com/office/drawing/2014/main" id="{A42BC336-5E47-4CA6-B6BE-C92124BF048A}"/>
              </a:ext>
            </a:extLst>
          </p:cNvPr>
          <p:cNvGrpSpPr>
            <a:grpSpLocks/>
          </p:cNvGrpSpPr>
          <p:nvPr/>
        </p:nvGrpSpPr>
        <p:grpSpPr bwMode="auto">
          <a:xfrm>
            <a:off x="4216400" y="1498600"/>
            <a:ext cx="4178300" cy="3987800"/>
            <a:chOff x="2656" y="944"/>
            <a:chExt cx="2632" cy="2512"/>
          </a:xfrm>
        </p:grpSpPr>
        <p:sp>
          <p:nvSpPr>
            <p:cNvPr id="17425" name="Line 16">
              <a:extLst>
                <a:ext uri="{FF2B5EF4-FFF2-40B4-BE49-F238E27FC236}">
                  <a16:creationId xmlns:a16="http://schemas.microsoft.com/office/drawing/2014/main" id="{04B1D1EA-8815-4296-874C-4FFAFCA3788A}"/>
                </a:ext>
              </a:extLst>
            </p:cNvPr>
            <p:cNvSpPr>
              <a:spLocks noChangeShapeType="1"/>
            </p:cNvSpPr>
            <p:nvPr/>
          </p:nvSpPr>
          <p:spPr bwMode="auto">
            <a:xfrm>
              <a:off x="3968" y="944"/>
              <a:ext cx="0" cy="28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26" name="Line 17">
              <a:extLst>
                <a:ext uri="{FF2B5EF4-FFF2-40B4-BE49-F238E27FC236}">
                  <a16:creationId xmlns:a16="http://schemas.microsoft.com/office/drawing/2014/main" id="{1A58DD66-4746-42E5-ADCA-8BE38B48681D}"/>
                </a:ext>
              </a:extLst>
            </p:cNvPr>
            <p:cNvSpPr>
              <a:spLocks noChangeShapeType="1"/>
            </p:cNvSpPr>
            <p:nvPr/>
          </p:nvSpPr>
          <p:spPr bwMode="auto">
            <a:xfrm>
              <a:off x="2656" y="2216"/>
              <a:ext cx="296"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27" name="Line 18">
              <a:extLst>
                <a:ext uri="{FF2B5EF4-FFF2-40B4-BE49-F238E27FC236}">
                  <a16:creationId xmlns:a16="http://schemas.microsoft.com/office/drawing/2014/main" id="{8638C2C6-44AC-4781-BB1E-4C4E2D132D63}"/>
                </a:ext>
              </a:extLst>
            </p:cNvPr>
            <p:cNvSpPr>
              <a:spLocks noChangeShapeType="1"/>
            </p:cNvSpPr>
            <p:nvPr/>
          </p:nvSpPr>
          <p:spPr bwMode="auto">
            <a:xfrm flipH="1">
              <a:off x="5016" y="2184"/>
              <a:ext cx="272"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28" name="Line 19">
              <a:extLst>
                <a:ext uri="{FF2B5EF4-FFF2-40B4-BE49-F238E27FC236}">
                  <a16:creationId xmlns:a16="http://schemas.microsoft.com/office/drawing/2014/main" id="{1164DB5E-6FB7-46B3-8D7A-DF5D8EFF8001}"/>
                </a:ext>
              </a:extLst>
            </p:cNvPr>
            <p:cNvSpPr>
              <a:spLocks noChangeShapeType="1"/>
            </p:cNvSpPr>
            <p:nvPr/>
          </p:nvSpPr>
          <p:spPr bwMode="auto">
            <a:xfrm flipV="1">
              <a:off x="3984" y="3168"/>
              <a:ext cx="0" cy="28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29" name="Line 20">
              <a:extLst>
                <a:ext uri="{FF2B5EF4-FFF2-40B4-BE49-F238E27FC236}">
                  <a16:creationId xmlns:a16="http://schemas.microsoft.com/office/drawing/2014/main" id="{48450284-C760-476B-88EB-5865870FF74C}"/>
                </a:ext>
              </a:extLst>
            </p:cNvPr>
            <p:cNvSpPr>
              <a:spLocks noChangeShapeType="1"/>
            </p:cNvSpPr>
            <p:nvPr/>
          </p:nvSpPr>
          <p:spPr bwMode="auto">
            <a:xfrm flipV="1">
              <a:off x="3048" y="2936"/>
              <a:ext cx="200" cy="2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30" name="Line 21">
              <a:extLst>
                <a:ext uri="{FF2B5EF4-FFF2-40B4-BE49-F238E27FC236}">
                  <a16:creationId xmlns:a16="http://schemas.microsoft.com/office/drawing/2014/main" id="{30909C85-EFA2-4845-9607-DA16BEEF104E}"/>
                </a:ext>
              </a:extLst>
            </p:cNvPr>
            <p:cNvSpPr>
              <a:spLocks noChangeShapeType="1"/>
            </p:cNvSpPr>
            <p:nvPr/>
          </p:nvSpPr>
          <p:spPr bwMode="auto">
            <a:xfrm flipH="1">
              <a:off x="4736" y="1176"/>
              <a:ext cx="216" cy="21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31" name="Line 22">
              <a:extLst>
                <a:ext uri="{FF2B5EF4-FFF2-40B4-BE49-F238E27FC236}">
                  <a16:creationId xmlns:a16="http://schemas.microsoft.com/office/drawing/2014/main" id="{D62166AB-DA92-4CE7-BB8D-223254E394CD}"/>
                </a:ext>
              </a:extLst>
            </p:cNvPr>
            <p:cNvSpPr>
              <a:spLocks noChangeShapeType="1"/>
            </p:cNvSpPr>
            <p:nvPr/>
          </p:nvSpPr>
          <p:spPr bwMode="auto">
            <a:xfrm>
              <a:off x="3024" y="1176"/>
              <a:ext cx="176" cy="20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32" name="Line 23">
              <a:extLst>
                <a:ext uri="{FF2B5EF4-FFF2-40B4-BE49-F238E27FC236}">
                  <a16:creationId xmlns:a16="http://schemas.microsoft.com/office/drawing/2014/main" id="{8C1D1AD9-8E4C-4837-886D-A2B48BEDAEE1}"/>
                </a:ext>
              </a:extLst>
            </p:cNvPr>
            <p:cNvSpPr>
              <a:spLocks noChangeShapeType="1"/>
            </p:cNvSpPr>
            <p:nvPr/>
          </p:nvSpPr>
          <p:spPr bwMode="auto">
            <a:xfrm flipH="1" flipV="1">
              <a:off x="4704" y="2904"/>
              <a:ext cx="232" cy="21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grpSp>
      <p:grpSp>
        <p:nvGrpSpPr>
          <p:cNvPr id="17415" name="Group 24">
            <a:extLst>
              <a:ext uri="{FF2B5EF4-FFF2-40B4-BE49-F238E27FC236}">
                <a16:creationId xmlns:a16="http://schemas.microsoft.com/office/drawing/2014/main" id="{E26DB404-940F-488F-87A2-2A9485F4032E}"/>
              </a:ext>
            </a:extLst>
          </p:cNvPr>
          <p:cNvGrpSpPr>
            <a:grpSpLocks/>
          </p:cNvGrpSpPr>
          <p:nvPr/>
        </p:nvGrpSpPr>
        <p:grpSpPr bwMode="auto">
          <a:xfrm>
            <a:off x="4686300" y="1841500"/>
            <a:ext cx="3327400" cy="3251200"/>
            <a:chOff x="2952" y="1160"/>
            <a:chExt cx="2096" cy="2048"/>
          </a:xfrm>
        </p:grpSpPr>
        <p:sp>
          <p:nvSpPr>
            <p:cNvPr id="17417" name="Line 25">
              <a:extLst>
                <a:ext uri="{FF2B5EF4-FFF2-40B4-BE49-F238E27FC236}">
                  <a16:creationId xmlns:a16="http://schemas.microsoft.com/office/drawing/2014/main" id="{1461D72C-DC7A-4914-8F28-79C7B8E905DA}"/>
                </a:ext>
              </a:extLst>
            </p:cNvPr>
            <p:cNvSpPr>
              <a:spLocks noChangeShapeType="1"/>
            </p:cNvSpPr>
            <p:nvPr/>
          </p:nvSpPr>
          <p:spPr bwMode="auto">
            <a:xfrm>
              <a:off x="2952" y="1728"/>
              <a:ext cx="408" cy="19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18" name="Line 26">
              <a:extLst>
                <a:ext uri="{FF2B5EF4-FFF2-40B4-BE49-F238E27FC236}">
                  <a16:creationId xmlns:a16="http://schemas.microsoft.com/office/drawing/2014/main" id="{867BC566-73E6-4F74-9EEF-59579E04F2FD}"/>
                </a:ext>
              </a:extLst>
            </p:cNvPr>
            <p:cNvSpPr>
              <a:spLocks noChangeShapeType="1"/>
            </p:cNvSpPr>
            <p:nvPr/>
          </p:nvSpPr>
          <p:spPr bwMode="auto">
            <a:xfrm flipH="1" flipV="1">
              <a:off x="4672" y="2488"/>
              <a:ext cx="376" cy="16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19" name="Line 27">
              <a:extLst>
                <a:ext uri="{FF2B5EF4-FFF2-40B4-BE49-F238E27FC236}">
                  <a16:creationId xmlns:a16="http://schemas.microsoft.com/office/drawing/2014/main" id="{4B39F2E8-3FCE-42EB-B4B4-AD6D8AA7C086}"/>
                </a:ext>
              </a:extLst>
            </p:cNvPr>
            <p:cNvSpPr>
              <a:spLocks noChangeShapeType="1"/>
            </p:cNvSpPr>
            <p:nvPr/>
          </p:nvSpPr>
          <p:spPr bwMode="auto">
            <a:xfrm flipH="1">
              <a:off x="4696" y="1720"/>
              <a:ext cx="336" cy="14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20" name="Line 28">
              <a:extLst>
                <a:ext uri="{FF2B5EF4-FFF2-40B4-BE49-F238E27FC236}">
                  <a16:creationId xmlns:a16="http://schemas.microsoft.com/office/drawing/2014/main" id="{2B8ACA95-81DB-4F2B-88D8-CC21318ED639}"/>
                </a:ext>
              </a:extLst>
            </p:cNvPr>
            <p:cNvSpPr>
              <a:spLocks noChangeShapeType="1"/>
            </p:cNvSpPr>
            <p:nvPr/>
          </p:nvSpPr>
          <p:spPr bwMode="auto">
            <a:xfrm flipH="1">
              <a:off x="4248" y="1160"/>
              <a:ext cx="136" cy="33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21" name="Line 29">
              <a:extLst>
                <a:ext uri="{FF2B5EF4-FFF2-40B4-BE49-F238E27FC236}">
                  <a16:creationId xmlns:a16="http://schemas.microsoft.com/office/drawing/2014/main" id="{0B687356-5276-4F5A-B036-97EC739CAB69}"/>
                </a:ext>
              </a:extLst>
            </p:cNvPr>
            <p:cNvSpPr>
              <a:spLocks noChangeShapeType="1"/>
            </p:cNvSpPr>
            <p:nvPr/>
          </p:nvSpPr>
          <p:spPr bwMode="auto">
            <a:xfrm>
              <a:off x="3504" y="1168"/>
              <a:ext cx="224" cy="35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AU"/>
            </a:p>
          </p:txBody>
        </p:sp>
        <p:sp>
          <p:nvSpPr>
            <p:cNvPr id="17422" name="Line 30">
              <a:extLst>
                <a:ext uri="{FF2B5EF4-FFF2-40B4-BE49-F238E27FC236}">
                  <a16:creationId xmlns:a16="http://schemas.microsoft.com/office/drawing/2014/main" id="{A9F4069D-9AB5-47DF-B170-47129871B8CA}"/>
                </a:ext>
              </a:extLst>
            </p:cNvPr>
            <p:cNvSpPr>
              <a:spLocks noChangeShapeType="1"/>
            </p:cNvSpPr>
            <p:nvPr/>
          </p:nvSpPr>
          <p:spPr bwMode="auto">
            <a:xfrm flipV="1">
              <a:off x="2952" y="2456"/>
              <a:ext cx="416" cy="17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23" name="Line 31">
              <a:extLst>
                <a:ext uri="{FF2B5EF4-FFF2-40B4-BE49-F238E27FC236}">
                  <a16:creationId xmlns:a16="http://schemas.microsoft.com/office/drawing/2014/main" id="{D56EE68E-CACA-44F5-8A7E-FFBF68738985}"/>
                </a:ext>
              </a:extLst>
            </p:cNvPr>
            <p:cNvSpPr>
              <a:spLocks noChangeShapeType="1"/>
            </p:cNvSpPr>
            <p:nvPr/>
          </p:nvSpPr>
          <p:spPr bwMode="auto">
            <a:xfrm flipV="1">
              <a:off x="3624" y="2776"/>
              <a:ext cx="144" cy="43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sp>
          <p:nvSpPr>
            <p:cNvPr id="17424" name="Line 32">
              <a:extLst>
                <a:ext uri="{FF2B5EF4-FFF2-40B4-BE49-F238E27FC236}">
                  <a16:creationId xmlns:a16="http://schemas.microsoft.com/office/drawing/2014/main" id="{451262F0-6BDD-4C0D-8660-36F372723C9E}"/>
                </a:ext>
              </a:extLst>
            </p:cNvPr>
            <p:cNvSpPr>
              <a:spLocks noChangeShapeType="1"/>
            </p:cNvSpPr>
            <p:nvPr/>
          </p:nvSpPr>
          <p:spPr bwMode="auto">
            <a:xfrm flipH="1" flipV="1">
              <a:off x="4216" y="2792"/>
              <a:ext cx="184" cy="376"/>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AU"/>
            </a:p>
          </p:txBody>
        </p:sp>
      </p:grpSp>
      <p:graphicFrame>
        <p:nvGraphicFramePr>
          <p:cNvPr id="17416" name="Object 33">
            <a:extLst>
              <a:ext uri="{FF2B5EF4-FFF2-40B4-BE49-F238E27FC236}">
                <a16:creationId xmlns:a16="http://schemas.microsoft.com/office/drawing/2014/main" id="{01B59631-7581-40FA-80E7-2ACC3EECFA83}"/>
              </a:ext>
            </a:extLst>
          </p:cNvPr>
          <p:cNvGraphicFramePr>
            <a:graphicFrameLocks noGrp="1" noChangeAspect="1"/>
          </p:cNvGraphicFramePr>
          <p:nvPr>
            <p:ph sz="quarter" idx="3"/>
          </p:nvPr>
        </p:nvGraphicFramePr>
        <p:xfrm>
          <a:off x="1447800" y="4852988"/>
          <a:ext cx="2362200" cy="785812"/>
        </p:xfrm>
        <a:graphic>
          <a:graphicData uri="http://schemas.openxmlformats.org/presentationml/2006/ole">
            <mc:AlternateContent xmlns:mc="http://schemas.openxmlformats.org/markup-compatibility/2006">
              <mc:Choice xmlns:v="urn:schemas-microsoft-com:vml" Requires="v">
                <p:oleObj name="FXE400" r:id="rId3" imgW="1131480" imgH="375480" progId="FXE300.Equation">
                  <p:embed/>
                </p:oleObj>
              </mc:Choice>
              <mc:Fallback>
                <p:oleObj name="FXE400" r:id="rId3" imgW="1131480" imgH="375480" progId="FXE300.Equation">
                  <p:embed/>
                  <p:pic>
                    <p:nvPicPr>
                      <p:cNvPr id="0" name="Object 3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852988"/>
                        <a:ext cx="2362200" cy="785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wipe(up)">
                                      <p:cBhvr>
                                        <p:cTn id="7" dur="500"/>
                                        <p:tgtEl>
                                          <p:spTgt spid="90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wipe(up)">
                                      <p:cBhvr>
                                        <p:cTn id="12" dur="500"/>
                                        <p:tgtEl>
                                          <p:spTgt spid="901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90115">
                                            <p:txEl>
                                              <p:pRg st="2" end="2"/>
                                            </p:txEl>
                                          </p:spTgt>
                                        </p:tgtEl>
                                        <p:attrNameLst>
                                          <p:attrName>style.visibility</p:attrName>
                                        </p:attrNameLst>
                                      </p:cBhvr>
                                      <p:to>
                                        <p:strVal val="visible"/>
                                      </p:to>
                                    </p:set>
                                    <p:animEffect transition="in" filter="wipe(up)">
                                      <p:cBhvr>
                                        <p:cTn id="17" dur="500"/>
                                        <p:tgtEl>
                                          <p:spTgt spid="901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0115">
                                            <p:txEl>
                                              <p:pRg st="3" end="3"/>
                                            </p:txEl>
                                          </p:spTgt>
                                        </p:tgtEl>
                                        <p:attrNameLst>
                                          <p:attrName>style.visibility</p:attrName>
                                        </p:attrNameLst>
                                      </p:cBhvr>
                                      <p:to>
                                        <p:strVal val="visible"/>
                                      </p:to>
                                    </p:set>
                                    <p:animEffect transition="in" filter="wipe(up)">
                                      <p:cBhvr>
                                        <p:cTn id="22" dur="500"/>
                                        <p:tgtEl>
                                          <p:spTgt spid="901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90115">
                                            <p:txEl>
                                              <p:pRg st="4" end="4"/>
                                            </p:txEl>
                                          </p:spTgt>
                                        </p:tgtEl>
                                        <p:attrNameLst>
                                          <p:attrName>style.visibility</p:attrName>
                                        </p:attrNameLst>
                                      </p:cBhvr>
                                      <p:to>
                                        <p:strVal val="visible"/>
                                      </p:to>
                                    </p:set>
                                    <p:animEffect transition="in" filter="wipe(up)">
                                      <p:cBhvr>
                                        <p:cTn id="27" dur="500"/>
                                        <p:tgtEl>
                                          <p:spTgt spid="9011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90115">
                                            <p:txEl>
                                              <p:pRg st="5" end="5"/>
                                            </p:txEl>
                                          </p:spTgt>
                                        </p:tgtEl>
                                        <p:attrNameLst>
                                          <p:attrName>style.visibility</p:attrName>
                                        </p:attrNameLst>
                                      </p:cBhvr>
                                      <p:to>
                                        <p:strVal val="visible"/>
                                      </p:to>
                                    </p:set>
                                    <p:animEffect transition="in" filter="wipe(up)">
                                      <p:cBhvr>
                                        <p:cTn id="32" dur="500"/>
                                        <p:tgtEl>
                                          <p:spTgt spid="9011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90115">
                                            <p:txEl>
                                              <p:pRg st="6" end="6"/>
                                            </p:txEl>
                                          </p:spTgt>
                                        </p:tgtEl>
                                        <p:attrNameLst>
                                          <p:attrName>style.visibility</p:attrName>
                                        </p:attrNameLst>
                                      </p:cBhvr>
                                      <p:to>
                                        <p:strVal val="visible"/>
                                      </p:to>
                                    </p:set>
                                    <p:animEffect transition="in" filter="wipe(up)">
                                      <p:cBhvr>
                                        <p:cTn id="37" dur="500"/>
                                        <p:tgtEl>
                                          <p:spTgt spid="901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202559C-D84A-430A-BFF8-E5F5729EDF39}"/>
              </a:ext>
            </a:extLst>
          </p:cNvPr>
          <p:cNvSpPr>
            <a:spLocks noGrp="1" noChangeArrowheads="1"/>
          </p:cNvSpPr>
          <p:nvPr>
            <p:ph type="title"/>
          </p:nvPr>
        </p:nvSpPr>
        <p:spPr>
          <a:xfrm>
            <a:off x="685800" y="304800"/>
            <a:ext cx="7772400" cy="1143000"/>
          </a:xfrm>
        </p:spPr>
        <p:txBody>
          <a:bodyPr/>
          <a:lstStyle/>
          <a:p>
            <a:r>
              <a:rPr lang="en-US" altLang="zh-CN">
                <a:ea typeface="SimSun" panose="02010600030101010101" pitchFamily="2" charset="-122"/>
              </a:rPr>
              <a:t>Gravity fields</a:t>
            </a:r>
          </a:p>
        </p:txBody>
      </p:sp>
      <p:sp>
        <p:nvSpPr>
          <p:cNvPr id="84995" name="Rectangle 3">
            <a:extLst>
              <a:ext uri="{FF2B5EF4-FFF2-40B4-BE49-F238E27FC236}">
                <a16:creationId xmlns:a16="http://schemas.microsoft.com/office/drawing/2014/main" id="{7EF34E66-A121-4A6F-A9E5-173597B762BC}"/>
              </a:ext>
            </a:extLst>
          </p:cNvPr>
          <p:cNvSpPr>
            <a:spLocks noGrp="1" noChangeArrowheads="1"/>
          </p:cNvSpPr>
          <p:nvPr>
            <p:ph type="body" idx="1"/>
          </p:nvPr>
        </p:nvSpPr>
        <p:spPr>
          <a:xfrm>
            <a:off x="457200" y="1447800"/>
            <a:ext cx="4114800" cy="4114800"/>
          </a:xfrm>
        </p:spPr>
        <p:txBody>
          <a:bodyPr/>
          <a:lstStyle/>
          <a:p>
            <a:r>
              <a:rPr lang="en-US" altLang="zh-CN" sz="2000" dirty="0">
                <a:latin typeface="Arial" panose="020B0604020202020204" pitchFamily="34" charset="0"/>
                <a:ea typeface="SimSun" panose="02010600030101010101" pitchFamily="2" charset="-122"/>
                <a:cs typeface="Arial" panose="020B0604020202020204" pitchFamily="34" charset="0"/>
              </a:rPr>
              <a:t>Rules for drawing field lines:</a:t>
            </a:r>
          </a:p>
          <a:p>
            <a:pPr lvl="1"/>
            <a:r>
              <a:rPr lang="en-US" altLang="zh-CN" sz="1600" dirty="0">
                <a:latin typeface="Arial" panose="020B0604020202020204" pitchFamily="34" charset="0"/>
                <a:ea typeface="SimSun" panose="02010600030101010101" pitchFamily="2" charset="-122"/>
                <a:cs typeface="Arial" panose="020B0604020202020204" pitchFamily="34" charset="0"/>
              </a:rPr>
              <a:t>Lines point towards the mass causing the field (lines show direction of travel for ‘test mass’).</a:t>
            </a:r>
          </a:p>
          <a:p>
            <a:pPr lvl="1"/>
            <a:r>
              <a:rPr lang="en-US" altLang="zh-CN" sz="1600" dirty="0">
                <a:latin typeface="Arial" panose="020B0604020202020204" pitchFamily="34" charset="0"/>
                <a:ea typeface="SimSun" panose="02010600030101010101" pitchFamily="2" charset="-122"/>
                <a:cs typeface="Arial" panose="020B0604020202020204" pitchFamily="34" charset="0"/>
              </a:rPr>
              <a:t>Lines do not overlap.</a:t>
            </a:r>
          </a:p>
          <a:p>
            <a:pPr lvl="1"/>
            <a:r>
              <a:rPr lang="en-US" altLang="zh-CN" sz="1600" dirty="0">
                <a:latin typeface="Arial" panose="020B0604020202020204" pitchFamily="34" charset="0"/>
                <a:ea typeface="SimSun" panose="02010600030101010101" pitchFamily="2" charset="-122"/>
                <a:cs typeface="Arial" panose="020B0604020202020204" pitchFamily="34" charset="0"/>
              </a:rPr>
              <a:t>Lines touch surface at right angles.</a:t>
            </a:r>
          </a:p>
          <a:p>
            <a:pPr lvl="1"/>
            <a:r>
              <a:rPr lang="en-US" altLang="zh-CN" sz="1600" dirty="0">
                <a:latin typeface="Arial" panose="020B0604020202020204" pitchFamily="34" charset="0"/>
                <a:ea typeface="SimSun" panose="02010600030101010101" pitchFamily="2" charset="-122"/>
                <a:cs typeface="Arial" panose="020B0604020202020204" pitchFamily="34" charset="0"/>
              </a:rPr>
              <a:t>For stronger fields, lines are closer together. For weaker fields, they’re further apart.</a:t>
            </a:r>
          </a:p>
        </p:txBody>
      </p:sp>
      <p:pic>
        <p:nvPicPr>
          <p:cNvPr id="3" name="Picture 2">
            <a:extLst>
              <a:ext uri="{FF2B5EF4-FFF2-40B4-BE49-F238E27FC236}">
                <a16:creationId xmlns:a16="http://schemas.microsoft.com/office/drawing/2014/main" id="{28C268A3-637C-4B94-8496-F452B43E4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890" y="1885756"/>
            <a:ext cx="3720698" cy="3086488"/>
          </a:xfrm>
          <a:prstGeom prst="rect">
            <a:avLst/>
          </a:prstGeom>
        </p:spPr>
      </p:pic>
    </p:spTree>
    <p:extLst>
      <p:ext uri="{BB962C8B-B14F-4D97-AF65-F5344CB8AC3E}">
        <p14:creationId xmlns:p14="http://schemas.microsoft.com/office/powerpoint/2010/main" val="2886055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up)">
                                      <p:cBhvr>
                                        <p:cTn id="7" dur="500"/>
                                        <p:tgtEl>
                                          <p:spTgt spid="84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4995">
                                            <p:txEl>
                                              <p:pRg st="1" end="1"/>
                                            </p:txEl>
                                          </p:spTgt>
                                        </p:tgtEl>
                                        <p:attrNameLst>
                                          <p:attrName>style.visibility</p:attrName>
                                        </p:attrNameLst>
                                      </p:cBhvr>
                                      <p:to>
                                        <p:strVal val="visible"/>
                                      </p:to>
                                    </p:set>
                                    <p:animEffect transition="in" filter="wipe(up)">
                                      <p:cBhvr>
                                        <p:cTn id="12" dur="500"/>
                                        <p:tgtEl>
                                          <p:spTgt spid="849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4995">
                                            <p:txEl>
                                              <p:pRg st="2" end="2"/>
                                            </p:txEl>
                                          </p:spTgt>
                                        </p:tgtEl>
                                        <p:attrNameLst>
                                          <p:attrName>style.visibility</p:attrName>
                                        </p:attrNameLst>
                                      </p:cBhvr>
                                      <p:to>
                                        <p:strVal val="visible"/>
                                      </p:to>
                                    </p:set>
                                    <p:animEffect transition="in" filter="wipe(up)">
                                      <p:cBhvr>
                                        <p:cTn id="17" dur="500"/>
                                        <p:tgtEl>
                                          <p:spTgt spid="849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4995">
                                            <p:txEl>
                                              <p:pRg st="3" end="3"/>
                                            </p:txEl>
                                          </p:spTgt>
                                        </p:tgtEl>
                                        <p:attrNameLst>
                                          <p:attrName>style.visibility</p:attrName>
                                        </p:attrNameLst>
                                      </p:cBhvr>
                                      <p:to>
                                        <p:strVal val="visible"/>
                                      </p:to>
                                    </p:set>
                                    <p:animEffect transition="in" filter="wipe(up)">
                                      <p:cBhvr>
                                        <p:cTn id="22" dur="500"/>
                                        <p:tgtEl>
                                          <p:spTgt spid="849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4995">
                                            <p:txEl>
                                              <p:pRg st="4" end="4"/>
                                            </p:txEl>
                                          </p:spTgt>
                                        </p:tgtEl>
                                        <p:attrNameLst>
                                          <p:attrName>style.visibility</p:attrName>
                                        </p:attrNameLst>
                                      </p:cBhvr>
                                      <p:to>
                                        <p:strVal val="visible"/>
                                      </p:to>
                                    </p:set>
                                    <p:animEffect transition="in" filter="wipe(up)">
                                      <p:cBhvr>
                                        <p:cTn id="27" dur="500"/>
                                        <p:tgtEl>
                                          <p:spTgt spid="84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a:solidFill>
                  <a:schemeClr val="accent2"/>
                </a:solidFill>
                <a:latin typeface="Arial" panose="020B0604020202020204" pitchFamily="34" charset="0"/>
              </a:rPr>
              <a:t>Newton’s Law of Universal Gravitation</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8458200" cy="41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i="1">
                <a:solidFill>
                  <a:schemeClr val="accent2"/>
                </a:solidFill>
              </a:rPr>
              <a:t>G</a:t>
            </a:r>
            <a:r>
              <a:rPr lang="en-US" altLang="en-US" sz="2800">
                <a:solidFill>
                  <a:schemeClr val="accent2"/>
                </a:solidFill>
                <a:latin typeface="Arial" panose="020B0604020202020204" pitchFamily="34" charset="0"/>
              </a:rPr>
              <a:t> is a very small number; this means that the force of gravity is negligible unless there is a very large mass involved (such as the Earth).</a:t>
            </a:r>
          </a:p>
          <a:p>
            <a:pPr eaLnBrk="1" hangingPunct="1">
              <a:spcBef>
                <a:spcPct val="50000"/>
              </a:spcBef>
              <a:buFontTx/>
              <a:buNone/>
            </a:pPr>
            <a:endParaRPr lang="en-US" altLang="en-US" sz="2800">
              <a:solidFill>
                <a:schemeClr val="accent2"/>
              </a:solidFill>
              <a:latin typeface="Arial" panose="020B0604020202020204" pitchFamily="34" charset="0"/>
            </a:endParaRPr>
          </a:p>
          <a:p>
            <a:pPr eaLnBrk="1" hangingPunct="1">
              <a:spcBef>
                <a:spcPct val="50000"/>
              </a:spcBef>
              <a:buFontTx/>
              <a:buNone/>
            </a:pPr>
            <a:r>
              <a:rPr lang="en-US" altLang="en-US" sz="2800">
                <a:solidFill>
                  <a:schemeClr val="accent2"/>
                </a:solidFill>
                <a:latin typeface="Arial" panose="020B0604020202020204" pitchFamily="34" charset="0"/>
              </a:rPr>
              <a:t>If an object is being acted upon by several different gravitational forces, the net force on it is the vector sum of the individual forces.</a:t>
            </a:r>
          </a:p>
          <a:p>
            <a:pPr eaLnBrk="1" hangingPunct="1">
              <a:spcBef>
                <a:spcPct val="50000"/>
              </a:spcBef>
              <a:buFontTx/>
              <a:buNone/>
            </a:pPr>
            <a:r>
              <a:rPr lang="en-US" altLang="en-US" sz="2800">
                <a:solidFill>
                  <a:schemeClr val="accent2"/>
                </a:solidFill>
                <a:latin typeface="Arial" panose="020B0604020202020204" pitchFamily="34" charset="0"/>
              </a:rPr>
              <a:t>This is called the </a:t>
            </a:r>
            <a:r>
              <a:rPr lang="en-US" altLang="en-US" sz="2800" i="1">
                <a:solidFill>
                  <a:schemeClr val="accent2"/>
                </a:solidFill>
                <a:latin typeface="Arial" panose="020B0604020202020204" pitchFamily="34" charset="0"/>
              </a:rPr>
              <a:t>principle of superposition</a:t>
            </a:r>
            <a:r>
              <a:rPr lang="en-US" altLang="en-US" sz="2800">
                <a:solidFill>
                  <a:schemeClr val="accent2"/>
                </a:solidFill>
                <a:latin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Force of Attraction Between 2 People</a:t>
            </a:r>
          </a:p>
        </p:txBody>
      </p:sp>
      <p:pic>
        <p:nvPicPr>
          <p:cNvPr id="2" name="Picture 1">
            <a:extLst>
              <a:ext uri="{FF2B5EF4-FFF2-40B4-BE49-F238E27FC236}">
                <a16:creationId xmlns:a16="http://schemas.microsoft.com/office/drawing/2014/main" id="{21370F34-93BA-4590-91B3-DC8C8C68DD3C}"/>
              </a:ext>
            </a:extLst>
          </p:cNvPr>
          <p:cNvPicPr>
            <a:picLocks noChangeAspect="1"/>
          </p:cNvPicPr>
          <p:nvPr/>
        </p:nvPicPr>
        <p:blipFill>
          <a:blip r:embed="rId2"/>
          <a:stretch>
            <a:fillRect/>
          </a:stretch>
        </p:blipFill>
        <p:spPr>
          <a:xfrm>
            <a:off x="2362200" y="1727775"/>
            <a:ext cx="538843" cy="1371600"/>
          </a:xfrm>
          <a:prstGeom prst="rect">
            <a:avLst/>
          </a:prstGeom>
        </p:spPr>
      </p:pic>
      <p:pic>
        <p:nvPicPr>
          <p:cNvPr id="3" name="Picture 2">
            <a:extLst>
              <a:ext uri="{FF2B5EF4-FFF2-40B4-BE49-F238E27FC236}">
                <a16:creationId xmlns:a16="http://schemas.microsoft.com/office/drawing/2014/main" id="{640B4D30-08E8-44C1-8BB7-2A7B224DE2A2}"/>
              </a:ext>
            </a:extLst>
          </p:cNvPr>
          <p:cNvPicPr>
            <a:picLocks noChangeAspect="1"/>
          </p:cNvPicPr>
          <p:nvPr/>
        </p:nvPicPr>
        <p:blipFill>
          <a:blip r:embed="rId3"/>
          <a:stretch>
            <a:fillRect/>
          </a:stretch>
        </p:blipFill>
        <p:spPr>
          <a:xfrm>
            <a:off x="5942581" y="1771964"/>
            <a:ext cx="600756" cy="1344422"/>
          </a:xfrm>
          <a:prstGeom prst="rect">
            <a:avLst/>
          </a:prstGeom>
        </p:spPr>
      </p:pic>
      <p:cxnSp>
        <p:nvCxnSpPr>
          <p:cNvPr id="5" name="Straight Arrow Connector 4">
            <a:extLst>
              <a:ext uri="{FF2B5EF4-FFF2-40B4-BE49-F238E27FC236}">
                <a16:creationId xmlns:a16="http://schemas.microsoft.com/office/drawing/2014/main" id="{A5914EF3-A026-4360-BF92-4F9F5A89DBBB}"/>
              </a:ext>
            </a:extLst>
          </p:cNvPr>
          <p:cNvCxnSpPr/>
          <p:nvPr/>
        </p:nvCxnSpPr>
        <p:spPr bwMode="auto">
          <a:xfrm>
            <a:off x="2631621" y="1524000"/>
            <a:ext cx="3611338"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6" name="TextBox 5">
            <a:extLst>
              <a:ext uri="{FF2B5EF4-FFF2-40B4-BE49-F238E27FC236}">
                <a16:creationId xmlns:a16="http://schemas.microsoft.com/office/drawing/2014/main" id="{6955EBF3-D3DF-4397-B525-69F68520EE6B}"/>
              </a:ext>
            </a:extLst>
          </p:cNvPr>
          <p:cNvSpPr txBox="1"/>
          <p:nvPr/>
        </p:nvSpPr>
        <p:spPr>
          <a:xfrm>
            <a:off x="4056290" y="1143314"/>
            <a:ext cx="762000" cy="338554"/>
          </a:xfrm>
          <a:prstGeom prst="rect">
            <a:avLst/>
          </a:prstGeom>
          <a:noFill/>
        </p:spPr>
        <p:txBody>
          <a:bodyPr wrap="square" rtlCol="0">
            <a:spAutoFit/>
          </a:bodyPr>
          <a:lstStyle/>
          <a:p>
            <a:r>
              <a:rPr lang="en-AU" sz="1600" b="0" dirty="0">
                <a:solidFill>
                  <a:schemeClr val="tx1"/>
                </a:solidFill>
              </a:rPr>
              <a:t>0.8 m</a:t>
            </a:r>
          </a:p>
        </p:txBody>
      </p:sp>
      <p:sp>
        <p:nvSpPr>
          <p:cNvPr id="9" name="TextBox 8">
            <a:extLst>
              <a:ext uri="{FF2B5EF4-FFF2-40B4-BE49-F238E27FC236}">
                <a16:creationId xmlns:a16="http://schemas.microsoft.com/office/drawing/2014/main" id="{549AD365-64D7-4536-AE0A-96D87307368A}"/>
              </a:ext>
            </a:extLst>
          </p:cNvPr>
          <p:cNvSpPr txBox="1"/>
          <p:nvPr/>
        </p:nvSpPr>
        <p:spPr>
          <a:xfrm>
            <a:off x="2250620" y="3114926"/>
            <a:ext cx="1406979" cy="338554"/>
          </a:xfrm>
          <a:prstGeom prst="rect">
            <a:avLst/>
          </a:prstGeom>
          <a:noFill/>
        </p:spPr>
        <p:txBody>
          <a:bodyPr wrap="square" rtlCol="0">
            <a:spAutoFit/>
          </a:bodyPr>
          <a:lstStyle/>
          <a:p>
            <a:r>
              <a:rPr lang="en-AU" sz="1600" b="0" dirty="0">
                <a:solidFill>
                  <a:schemeClr val="tx1"/>
                </a:solidFill>
              </a:rPr>
              <a:t>m</a:t>
            </a:r>
            <a:r>
              <a:rPr lang="en-AU" sz="1600" b="0" baseline="-25000" dirty="0">
                <a:solidFill>
                  <a:schemeClr val="tx1"/>
                </a:solidFill>
              </a:rPr>
              <a:t>1</a:t>
            </a:r>
            <a:r>
              <a:rPr lang="en-AU" sz="1600" b="0" dirty="0">
                <a:solidFill>
                  <a:schemeClr val="tx1"/>
                </a:solidFill>
              </a:rPr>
              <a:t> = 75 kg</a:t>
            </a:r>
          </a:p>
        </p:txBody>
      </p:sp>
      <p:sp>
        <p:nvSpPr>
          <p:cNvPr id="10" name="TextBox 9">
            <a:extLst>
              <a:ext uri="{FF2B5EF4-FFF2-40B4-BE49-F238E27FC236}">
                <a16:creationId xmlns:a16="http://schemas.microsoft.com/office/drawing/2014/main" id="{C0037619-DA06-4780-90F1-680650B35813}"/>
              </a:ext>
            </a:extLst>
          </p:cNvPr>
          <p:cNvSpPr txBox="1"/>
          <p:nvPr/>
        </p:nvSpPr>
        <p:spPr>
          <a:xfrm>
            <a:off x="5638800" y="3114926"/>
            <a:ext cx="1406979" cy="338554"/>
          </a:xfrm>
          <a:prstGeom prst="rect">
            <a:avLst/>
          </a:prstGeom>
          <a:noFill/>
        </p:spPr>
        <p:txBody>
          <a:bodyPr wrap="square" rtlCol="0">
            <a:spAutoFit/>
          </a:bodyPr>
          <a:lstStyle/>
          <a:p>
            <a:r>
              <a:rPr lang="en-AU" sz="1600" b="0" dirty="0">
                <a:solidFill>
                  <a:schemeClr val="tx1"/>
                </a:solidFill>
              </a:rPr>
              <a:t>m</a:t>
            </a:r>
            <a:r>
              <a:rPr lang="en-AU" sz="1600" b="0" baseline="-25000" dirty="0">
                <a:solidFill>
                  <a:schemeClr val="tx1"/>
                </a:solidFill>
              </a:rPr>
              <a:t>2</a:t>
            </a:r>
            <a:r>
              <a:rPr lang="en-AU" sz="1600" b="0" dirty="0">
                <a:solidFill>
                  <a:schemeClr val="tx1"/>
                </a:solidFill>
              </a:rPr>
              <a:t> = 65 kg</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4A49C11-B2D2-43CB-B8C3-15C4E4B647FE}"/>
                  </a:ext>
                </a:extLst>
              </p:cNvPr>
              <p:cNvSpPr/>
              <p:nvPr/>
            </p:nvSpPr>
            <p:spPr>
              <a:xfrm>
                <a:off x="0" y="3962457"/>
                <a:ext cx="4572000" cy="2463880"/>
              </a:xfrm>
              <a:prstGeom prst="rect">
                <a:avLst/>
              </a:prstGeom>
            </p:spPr>
            <p:txBody>
              <a:bodyPr>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AU" sz="1600" i="1">
                          <a:latin typeface="Cambria Math" panose="02040503050406030204" pitchFamily="18" charset="0"/>
                          <a:ea typeface="Calibri" panose="020F0502020204030204" pitchFamily="34" charset="0"/>
                          <a:cs typeface="Times New Roman" panose="02020603050405020304" pitchFamily="18" charset="0"/>
                        </a:rPr>
                        <m:t>𝐹</m:t>
                      </m:r>
                      <m:r>
                        <a:rPr lang="en-AU" sz="1600" i="1">
                          <a:latin typeface="Cambria Math" panose="02040503050406030204" pitchFamily="18" charset="0"/>
                          <a:ea typeface="Calibri" panose="020F0502020204030204" pitchFamily="34" charset="0"/>
                          <a:cs typeface="Times New Roman" panose="02020603050405020304" pitchFamily="18" charset="0"/>
                        </a:rPr>
                        <m:t>=</m:t>
                      </m:r>
                      <m:f>
                        <m:fPr>
                          <m:ctrlPr>
                            <a:rPr lang="en-AU" sz="1600" i="1">
                              <a:latin typeface="Cambria Math" panose="02040503050406030204" pitchFamily="18" charset="0"/>
                              <a:ea typeface="Calibri" panose="020F0502020204030204" pitchFamily="34" charset="0"/>
                              <a:cs typeface="Times New Roman" panose="02020603050405020304" pitchFamily="18" charset="0"/>
                            </a:rPr>
                          </m:ctrlPr>
                        </m:fPr>
                        <m:num>
                          <m:r>
                            <a:rPr lang="en-AU" sz="1600" i="1">
                              <a:latin typeface="Cambria Math" panose="02040503050406030204" pitchFamily="18" charset="0"/>
                              <a:ea typeface="Calibri" panose="020F0502020204030204" pitchFamily="34" charset="0"/>
                              <a:cs typeface="Times New Roman" panose="02020603050405020304" pitchFamily="18" charset="0"/>
                            </a:rPr>
                            <m:t>𝐺</m:t>
                          </m:r>
                          <m:sSub>
                            <m:sSubPr>
                              <m:ctrlPr>
                                <a:rPr lang="en-AU" sz="1600" i="1">
                                  <a:latin typeface="Cambria Math" panose="02040503050406030204" pitchFamily="18" charset="0"/>
                                  <a:ea typeface="Calibri" panose="020F0502020204030204" pitchFamily="34" charset="0"/>
                                  <a:cs typeface="Times New Roman" panose="02020603050405020304" pitchFamily="18" charset="0"/>
                                </a:rPr>
                              </m:ctrlPr>
                            </m:sSubPr>
                            <m:e>
                              <m:r>
                                <a:rPr lang="en-AU" sz="1600" i="1">
                                  <a:latin typeface="Cambria Math" panose="02040503050406030204" pitchFamily="18" charset="0"/>
                                  <a:ea typeface="Calibri" panose="020F0502020204030204" pitchFamily="34" charset="0"/>
                                  <a:cs typeface="Times New Roman" panose="02020603050405020304" pitchFamily="18" charset="0"/>
                                </a:rPr>
                                <m:t>𝑚</m:t>
                              </m:r>
                            </m:e>
                            <m:sub>
                              <m:r>
                                <a:rPr lang="en-AU" sz="1600" i="1">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AU" sz="1600" i="1">
                                  <a:latin typeface="Cambria Math" panose="02040503050406030204" pitchFamily="18" charset="0"/>
                                  <a:ea typeface="Calibri" panose="020F0502020204030204" pitchFamily="34" charset="0"/>
                                  <a:cs typeface="Times New Roman" panose="02020603050405020304" pitchFamily="18" charset="0"/>
                                </a:rPr>
                              </m:ctrlPr>
                            </m:sSubPr>
                            <m:e>
                              <m:r>
                                <a:rPr lang="en-AU" sz="1600" i="1">
                                  <a:latin typeface="Cambria Math" panose="02040503050406030204" pitchFamily="18" charset="0"/>
                                  <a:ea typeface="Calibri" panose="020F0502020204030204" pitchFamily="34" charset="0"/>
                                  <a:cs typeface="Times New Roman" panose="02020603050405020304" pitchFamily="18" charset="0"/>
                                </a:rPr>
                                <m:t>𝑚</m:t>
                              </m:r>
                            </m:e>
                            <m:sub>
                              <m:r>
                                <a:rPr lang="en-AU" sz="1600" i="1">
                                  <a:latin typeface="Cambria Math" panose="02040503050406030204" pitchFamily="18" charset="0"/>
                                  <a:ea typeface="Calibri" panose="020F0502020204030204" pitchFamily="34" charset="0"/>
                                  <a:cs typeface="Times New Roman" panose="02020603050405020304" pitchFamily="18" charset="0"/>
                                </a:rPr>
                                <m:t>2</m:t>
                              </m:r>
                            </m:sub>
                          </m:sSub>
                        </m:num>
                        <m:den>
                          <m:sSup>
                            <m:sSupPr>
                              <m:ctrlPr>
                                <a:rPr lang="en-AU" sz="1600" i="1">
                                  <a:latin typeface="Cambria Math" panose="02040503050406030204" pitchFamily="18" charset="0"/>
                                  <a:ea typeface="Calibri" panose="020F0502020204030204" pitchFamily="34" charset="0"/>
                                  <a:cs typeface="Times New Roman" panose="02020603050405020304" pitchFamily="18" charset="0"/>
                                </a:rPr>
                              </m:ctrlPr>
                            </m:sSupPr>
                            <m:e>
                              <m:r>
                                <a:rPr lang="en-AU" sz="1600" i="1">
                                  <a:latin typeface="Cambria Math" panose="02040503050406030204" pitchFamily="18" charset="0"/>
                                  <a:ea typeface="Calibri" panose="020F0502020204030204" pitchFamily="34" charset="0"/>
                                  <a:cs typeface="Times New Roman" panose="02020603050405020304" pitchFamily="18" charset="0"/>
                                </a:rPr>
                                <m:t>𝑟</m:t>
                              </m:r>
                            </m:e>
                            <m:sup>
                              <m:r>
                                <a:rPr lang="en-AU" sz="1600" i="1">
                                  <a:latin typeface="Cambria Math" panose="02040503050406030204" pitchFamily="18" charset="0"/>
                                  <a:ea typeface="Calibri" panose="020F0502020204030204" pitchFamily="34" charset="0"/>
                                  <a:cs typeface="Times New Roman" panose="02020603050405020304" pitchFamily="18" charset="0"/>
                                </a:rPr>
                                <m:t>2</m:t>
                              </m:r>
                            </m:sup>
                          </m:sSup>
                        </m:den>
                      </m:f>
                    </m:oMath>
                  </m:oMathPara>
                </a14:m>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U"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AU" sz="1600" i="1">
                          <a:latin typeface="Cambria Math" panose="02040503050406030204" pitchFamily="18" charset="0"/>
                          <a:ea typeface="Calibri" panose="020F0502020204030204" pitchFamily="34" charset="0"/>
                          <a:cs typeface="Times New Roman" panose="02020603050405020304" pitchFamily="18" charset="0"/>
                        </a:rPr>
                        <m:t>𝐹</m:t>
                      </m:r>
                      <m:r>
                        <a:rPr lang="en-AU" sz="1600" i="1">
                          <a:latin typeface="Cambria Math" panose="02040503050406030204" pitchFamily="18" charset="0"/>
                          <a:ea typeface="Calibri" panose="020F0502020204030204" pitchFamily="34" charset="0"/>
                          <a:cs typeface="Times New Roman" panose="02020603050405020304" pitchFamily="18" charset="0"/>
                        </a:rPr>
                        <m:t>=</m:t>
                      </m:r>
                      <m:f>
                        <m:fPr>
                          <m:ctrlPr>
                            <a:rPr lang="en-AU" sz="1600" i="1">
                              <a:latin typeface="Cambria Math" panose="02040503050406030204" pitchFamily="18" charset="0"/>
                              <a:ea typeface="Calibri" panose="020F0502020204030204" pitchFamily="34" charset="0"/>
                              <a:cs typeface="Times New Roman" panose="02020603050405020304" pitchFamily="18" charset="0"/>
                            </a:rPr>
                          </m:ctrlPr>
                        </m:fPr>
                        <m:num>
                          <m:r>
                            <a:rPr lang="en-AU" sz="1600" i="1">
                              <a:latin typeface="Cambria Math" panose="02040503050406030204" pitchFamily="18" charset="0"/>
                              <a:ea typeface="Calibri" panose="020F0502020204030204" pitchFamily="34" charset="0"/>
                              <a:cs typeface="Times New Roman" panose="02020603050405020304" pitchFamily="18" charset="0"/>
                            </a:rPr>
                            <m:t>(6.67×</m:t>
                          </m:r>
                          <m:sSup>
                            <m:sSupPr>
                              <m:ctrlPr>
                                <a:rPr lang="en-AU" sz="1600" i="1">
                                  <a:latin typeface="Cambria Math" panose="02040503050406030204" pitchFamily="18" charset="0"/>
                                  <a:ea typeface="Calibri" panose="020F0502020204030204" pitchFamily="34" charset="0"/>
                                  <a:cs typeface="Times New Roman" panose="02020603050405020304" pitchFamily="18" charset="0"/>
                                </a:rPr>
                              </m:ctrlPr>
                            </m:sSupPr>
                            <m:e>
                              <m:r>
                                <a:rPr lang="en-AU" sz="1600" i="1">
                                  <a:latin typeface="Cambria Math" panose="02040503050406030204" pitchFamily="18" charset="0"/>
                                  <a:ea typeface="Calibri" panose="020F0502020204030204" pitchFamily="34" charset="0"/>
                                  <a:cs typeface="Times New Roman" panose="02020603050405020304" pitchFamily="18" charset="0"/>
                                </a:rPr>
                                <m:t>10</m:t>
                              </m:r>
                            </m:e>
                            <m:sup>
                              <m:r>
                                <a:rPr lang="en-AU" sz="1600" i="1">
                                  <a:latin typeface="Cambria Math" panose="02040503050406030204" pitchFamily="18" charset="0"/>
                                  <a:ea typeface="Calibri" panose="020F0502020204030204" pitchFamily="34" charset="0"/>
                                  <a:cs typeface="Times New Roman" panose="02020603050405020304" pitchFamily="18" charset="0"/>
                                </a:rPr>
                                <m:t>−11</m:t>
                              </m:r>
                            </m:sup>
                          </m:sSup>
                          <m:r>
                            <a:rPr lang="en-AU" sz="1600" i="1">
                              <a:latin typeface="Cambria Math" panose="02040503050406030204" pitchFamily="18" charset="0"/>
                              <a:ea typeface="Calibri" panose="020F0502020204030204" pitchFamily="34" charset="0"/>
                              <a:cs typeface="Times New Roman" panose="02020603050405020304" pitchFamily="18" charset="0"/>
                            </a:rPr>
                            <m:t>)(75)(65)</m:t>
                          </m:r>
                        </m:num>
                        <m:den>
                          <m:sSup>
                            <m:sSupPr>
                              <m:ctrlPr>
                                <a:rPr lang="en-AU" sz="1600" i="1">
                                  <a:latin typeface="Cambria Math" panose="02040503050406030204" pitchFamily="18" charset="0"/>
                                  <a:ea typeface="Calibri" panose="020F0502020204030204" pitchFamily="34" charset="0"/>
                                  <a:cs typeface="Times New Roman" panose="02020603050405020304" pitchFamily="18" charset="0"/>
                                </a:rPr>
                              </m:ctrlPr>
                            </m:sSupPr>
                            <m:e>
                              <m:r>
                                <a:rPr lang="en-AU" sz="1600" i="1">
                                  <a:latin typeface="Cambria Math" panose="02040503050406030204" pitchFamily="18" charset="0"/>
                                  <a:ea typeface="Calibri" panose="020F0502020204030204" pitchFamily="34" charset="0"/>
                                  <a:cs typeface="Times New Roman" panose="02020603050405020304" pitchFamily="18" charset="0"/>
                                </a:rPr>
                                <m:t>(0.8)</m:t>
                              </m:r>
                            </m:e>
                            <m:sup>
                              <m:r>
                                <a:rPr lang="en-AU" sz="1600" i="1">
                                  <a:latin typeface="Cambria Math" panose="02040503050406030204" pitchFamily="18" charset="0"/>
                                  <a:ea typeface="Calibri" panose="020F0502020204030204" pitchFamily="34" charset="0"/>
                                  <a:cs typeface="Times New Roman" panose="02020603050405020304" pitchFamily="18" charset="0"/>
                                </a:rPr>
                                <m:t>2</m:t>
                              </m:r>
                            </m:sup>
                          </m:sSup>
                        </m:den>
                      </m:f>
                    </m:oMath>
                  </m:oMathPara>
                </a14:m>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U"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AU" sz="16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𝐹</m:t>
                      </m:r>
                      <m:r>
                        <a:rPr lang="en-AU" sz="16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=5.08×</m:t>
                      </m:r>
                      <m:sSup>
                        <m:sSupPr>
                          <m:ctrlPr>
                            <a:rPr lang="en-AU" sz="1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pPr>
                        <m:e>
                          <m:r>
                            <a:rPr lang="en-AU" sz="1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10</m:t>
                          </m:r>
                        </m:e>
                        <m:sup>
                          <m:r>
                            <a:rPr lang="en-AU" sz="1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−7</m:t>
                          </m:r>
                        </m:sup>
                      </m:sSup>
                      <m:r>
                        <a:rPr lang="en-AU" sz="1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 </m:t>
                      </m:r>
                      <m:r>
                        <a:rPr lang="en-AU" sz="16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𝑁</m:t>
                      </m:r>
                    </m:oMath>
                  </m:oMathPara>
                </a14:m>
                <a:endParaRPr lang="en-AU" sz="16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74A49C11-B2D2-43CB-B8C3-15C4E4B647FE}"/>
                  </a:ext>
                </a:extLst>
              </p:cNvPr>
              <p:cNvSpPr>
                <a:spLocks noRot="1" noChangeAspect="1" noMove="1" noResize="1" noEditPoints="1" noAdjustHandles="1" noChangeArrowheads="1" noChangeShapeType="1" noTextEdit="1"/>
              </p:cNvSpPr>
              <p:nvPr/>
            </p:nvSpPr>
            <p:spPr>
              <a:xfrm>
                <a:off x="0" y="3962457"/>
                <a:ext cx="4572000" cy="2463880"/>
              </a:xfrm>
              <a:prstGeom prst="rect">
                <a:avLst/>
              </a:prstGeom>
              <a:blipFill>
                <a:blip r:embed="rId4"/>
                <a:stretch>
                  <a:fillRect/>
                </a:stretch>
              </a:blipFill>
            </p:spPr>
            <p:txBody>
              <a:bodyPr/>
              <a:lstStyle/>
              <a:p>
                <a:r>
                  <a:rPr lang="en-AU">
                    <a:noFill/>
                  </a:rPr>
                  <a:t> </a:t>
                </a:r>
              </a:p>
            </p:txBody>
          </p:sp>
        </mc:Fallback>
      </mc:AlternateContent>
      <p:sp>
        <p:nvSpPr>
          <p:cNvPr id="12" name="Rectangle 11">
            <a:extLst>
              <a:ext uri="{FF2B5EF4-FFF2-40B4-BE49-F238E27FC236}">
                <a16:creationId xmlns:a16="http://schemas.microsoft.com/office/drawing/2014/main" id="{82CEDF3A-CB9F-40A4-AAB2-AAD74A8BF648}"/>
              </a:ext>
            </a:extLst>
          </p:cNvPr>
          <p:cNvSpPr/>
          <p:nvPr/>
        </p:nvSpPr>
        <p:spPr>
          <a:xfrm>
            <a:off x="4267200" y="3962400"/>
            <a:ext cx="4572000" cy="1655390"/>
          </a:xfrm>
          <a:prstGeom prst="rect">
            <a:avLst/>
          </a:prstGeom>
        </p:spPr>
        <p:txBody>
          <a:bodyPr>
            <a:spAutoFit/>
          </a:bodyPr>
          <a:lstStyle/>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*This force is really small – such that the force of static friction between your feet and the ground is more than enough to overcome it. This is why you do not drift towards the person sitting next to you… so no, you can’t use gravity as an excuse for snuggling up to someone!</a:t>
            </a:r>
          </a:p>
        </p:txBody>
      </p:sp>
      <p:pic>
        <p:nvPicPr>
          <p:cNvPr id="11" name="Picture 10">
            <a:extLst>
              <a:ext uri="{FF2B5EF4-FFF2-40B4-BE49-F238E27FC236}">
                <a16:creationId xmlns:a16="http://schemas.microsoft.com/office/drawing/2014/main" id="{F38C5279-C682-4863-B668-C306617F6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2357" y="2032921"/>
            <a:ext cx="951783" cy="889575"/>
          </a:xfrm>
          <a:prstGeom prst="rect">
            <a:avLst/>
          </a:prstGeom>
        </p:spPr>
      </p:pic>
      <p:pic>
        <p:nvPicPr>
          <p:cNvPr id="16" name="Picture 15">
            <a:extLst>
              <a:ext uri="{FF2B5EF4-FFF2-40B4-BE49-F238E27FC236}">
                <a16:creationId xmlns:a16="http://schemas.microsoft.com/office/drawing/2014/main" id="{54847374-BFEF-446D-A5A0-9F7CCE4B3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093" y="1842067"/>
            <a:ext cx="1506310" cy="1129733"/>
          </a:xfrm>
          <a:prstGeom prst="rect">
            <a:avLst/>
          </a:prstGeom>
        </p:spPr>
      </p:pic>
    </p:spTree>
    <p:extLst>
      <p:ext uri="{BB962C8B-B14F-4D97-AF65-F5344CB8AC3E}">
        <p14:creationId xmlns:p14="http://schemas.microsoft.com/office/powerpoint/2010/main" val="387175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800" decel="100000"/>
                                        <p:tgtEl>
                                          <p:spTgt spid="11"/>
                                        </p:tgtEl>
                                      </p:cBhvr>
                                    </p:animEffect>
                                    <p:anim calcmode="lin" valueType="num">
                                      <p:cBhvr>
                                        <p:cTn id="17" dur="800" decel="100000" fill="hold"/>
                                        <p:tgtEl>
                                          <p:spTgt spid="11"/>
                                        </p:tgtEl>
                                        <p:attrNameLst>
                                          <p:attrName>style.rotation</p:attrName>
                                        </p:attrNameLst>
                                      </p:cBhvr>
                                      <p:tavLst>
                                        <p:tav tm="0">
                                          <p:val>
                                            <p:fltVal val="-90"/>
                                          </p:val>
                                        </p:tav>
                                        <p:tav tm="100000">
                                          <p:val>
                                            <p:fltVal val="0"/>
                                          </p:val>
                                        </p:tav>
                                      </p:tavLst>
                                    </p:anim>
                                    <p:anim calcmode="lin" valueType="num">
                                      <p:cBhvr>
                                        <p:cTn id="18" dur="800" decel="100000" fill="hold"/>
                                        <p:tgtEl>
                                          <p:spTgt spid="11"/>
                                        </p:tgtEl>
                                        <p:attrNameLst>
                                          <p:attrName>ppt_x</p:attrName>
                                        </p:attrNameLst>
                                      </p:cBhvr>
                                      <p:tavLst>
                                        <p:tav tm="0">
                                          <p:val>
                                            <p:strVal val="#ppt_x+0.4"/>
                                          </p:val>
                                        </p:tav>
                                        <p:tav tm="100000">
                                          <p:val>
                                            <p:strVal val="#ppt_x-0.05"/>
                                          </p:val>
                                        </p:tav>
                                      </p:tavLst>
                                    </p:anim>
                                    <p:anim calcmode="lin" valueType="num">
                                      <p:cBhvr>
                                        <p:cTn id="19" dur="800" decel="100000" fill="hold"/>
                                        <p:tgtEl>
                                          <p:spTgt spid="11"/>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 calcmode="lin" valueType="num">
                                      <p:cBhvr>
                                        <p:cTn id="28" dur="500" fill="hold"/>
                                        <p:tgtEl>
                                          <p:spTgt spid="16"/>
                                        </p:tgtEl>
                                        <p:attrNameLst>
                                          <p:attrName>style.rotation</p:attrName>
                                        </p:attrNameLst>
                                      </p:cBhvr>
                                      <p:tavLst>
                                        <p:tav tm="0">
                                          <p:val>
                                            <p:fltVal val="360"/>
                                          </p:val>
                                        </p:tav>
                                        <p:tav tm="100000">
                                          <p:val>
                                            <p:fltVal val="0"/>
                                          </p:val>
                                        </p:tav>
                                      </p:tavLst>
                                    </p:anim>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
                                            <p:txEl>
                                              <p:pRg st="0" end="0"/>
                                            </p:txEl>
                                          </p:spTgt>
                                        </p:tgtEl>
                                        <p:attrNameLst>
                                          <p:attrName>style.visibility</p:attrName>
                                        </p:attrNameLst>
                                      </p:cBhvr>
                                      <p:to>
                                        <p:strVal val="visible"/>
                                      </p:to>
                                    </p:set>
                                    <p:animEffect transition="in" filter="fade">
                                      <p:cBhvr>
                                        <p:cTn id="58" dur="500"/>
                                        <p:tgtEl>
                                          <p:spTgt spid="7">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xEl>
                                              <p:pRg st="2" end="2"/>
                                            </p:txEl>
                                          </p:spTgt>
                                        </p:tgtEl>
                                        <p:attrNameLst>
                                          <p:attrName>style.visibility</p:attrName>
                                        </p:attrNameLst>
                                      </p:cBhvr>
                                      <p:to>
                                        <p:strVal val="visible"/>
                                      </p:to>
                                    </p:set>
                                    <p:animEffect transition="in" filter="fade">
                                      <p:cBhvr>
                                        <p:cTn id="63" dur="500"/>
                                        <p:tgtEl>
                                          <p:spTgt spid="7">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
                                            <p:txEl>
                                              <p:pRg st="4" end="4"/>
                                            </p:txEl>
                                          </p:spTgt>
                                        </p:tgtEl>
                                        <p:attrNameLst>
                                          <p:attrName>style.visibility</p:attrName>
                                        </p:attrNameLst>
                                      </p:cBhvr>
                                      <p:to>
                                        <p:strVal val="visible"/>
                                      </p:to>
                                    </p:set>
                                    <p:animEffect transition="in" filter="fade">
                                      <p:cBhvr>
                                        <p:cTn id="68" dur="500"/>
                                        <p:tgtEl>
                                          <p:spTgt spid="7">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Force of Attraction Between 3 People</a:t>
            </a:r>
          </a:p>
        </p:txBody>
      </p:sp>
      <p:pic>
        <p:nvPicPr>
          <p:cNvPr id="2" name="Picture 1">
            <a:extLst>
              <a:ext uri="{FF2B5EF4-FFF2-40B4-BE49-F238E27FC236}">
                <a16:creationId xmlns:a16="http://schemas.microsoft.com/office/drawing/2014/main" id="{21370F34-93BA-4590-91B3-DC8C8C68DD3C}"/>
              </a:ext>
            </a:extLst>
          </p:cNvPr>
          <p:cNvPicPr>
            <a:picLocks noChangeAspect="1"/>
          </p:cNvPicPr>
          <p:nvPr/>
        </p:nvPicPr>
        <p:blipFill>
          <a:blip r:embed="rId2"/>
          <a:stretch>
            <a:fillRect/>
          </a:stretch>
        </p:blipFill>
        <p:spPr>
          <a:xfrm>
            <a:off x="685800" y="2667000"/>
            <a:ext cx="538843" cy="1371600"/>
          </a:xfrm>
          <a:prstGeom prst="rect">
            <a:avLst/>
          </a:prstGeom>
        </p:spPr>
      </p:pic>
      <p:pic>
        <p:nvPicPr>
          <p:cNvPr id="3" name="Picture 2">
            <a:extLst>
              <a:ext uri="{FF2B5EF4-FFF2-40B4-BE49-F238E27FC236}">
                <a16:creationId xmlns:a16="http://schemas.microsoft.com/office/drawing/2014/main" id="{640B4D30-08E8-44C1-8BB7-2A7B224DE2A2}"/>
              </a:ext>
            </a:extLst>
          </p:cNvPr>
          <p:cNvPicPr>
            <a:picLocks noChangeAspect="1"/>
          </p:cNvPicPr>
          <p:nvPr/>
        </p:nvPicPr>
        <p:blipFill>
          <a:blip r:embed="rId3"/>
          <a:stretch>
            <a:fillRect/>
          </a:stretch>
        </p:blipFill>
        <p:spPr>
          <a:xfrm>
            <a:off x="2366622" y="1143000"/>
            <a:ext cx="600756" cy="1344422"/>
          </a:xfrm>
          <a:prstGeom prst="rect">
            <a:avLst/>
          </a:prstGeom>
        </p:spPr>
      </p:pic>
      <p:sp>
        <p:nvSpPr>
          <p:cNvPr id="12" name="Rectangle 11">
            <a:extLst>
              <a:ext uri="{FF2B5EF4-FFF2-40B4-BE49-F238E27FC236}">
                <a16:creationId xmlns:a16="http://schemas.microsoft.com/office/drawing/2014/main" id="{82CEDF3A-CB9F-40A4-AAB2-AAD74A8BF648}"/>
              </a:ext>
            </a:extLst>
          </p:cNvPr>
          <p:cNvSpPr/>
          <p:nvPr/>
        </p:nvSpPr>
        <p:spPr>
          <a:xfrm>
            <a:off x="5029200" y="1135224"/>
            <a:ext cx="3581400" cy="2182329"/>
          </a:xfrm>
          <a:prstGeom prst="rect">
            <a:avLst/>
          </a:prstGeom>
        </p:spPr>
        <p:txBody>
          <a:bodyPr wrap="square">
            <a:spAutoFit/>
          </a:bodyPr>
          <a:lstStyle/>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If we were asked to find the net force of gravitational attraction acting on the girl as a result of the 2 boys, we would calculate the magnitude of each force separately and then add them to find the vector sum (obviously, we would need to know the direction of each force also).</a:t>
            </a:r>
          </a:p>
        </p:txBody>
      </p:sp>
      <p:pic>
        <p:nvPicPr>
          <p:cNvPr id="13" name="Picture 12">
            <a:extLst>
              <a:ext uri="{FF2B5EF4-FFF2-40B4-BE49-F238E27FC236}">
                <a16:creationId xmlns:a16="http://schemas.microsoft.com/office/drawing/2014/main" id="{027002DD-EE72-4D0D-8EDC-7060169ECA39}"/>
              </a:ext>
            </a:extLst>
          </p:cNvPr>
          <p:cNvPicPr>
            <a:picLocks noChangeAspect="1"/>
          </p:cNvPicPr>
          <p:nvPr/>
        </p:nvPicPr>
        <p:blipFill>
          <a:blip r:embed="rId2"/>
          <a:stretch>
            <a:fillRect/>
          </a:stretch>
        </p:blipFill>
        <p:spPr>
          <a:xfrm>
            <a:off x="4144737" y="2667000"/>
            <a:ext cx="538843" cy="1371600"/>
          </a:xfrm>
          <a:prstGeom prst="rect">
            <a:avLst/>
          </a:prstGeom>
        </p:spPr>
      </p:pic>
      <p:cxnSp>
        <p:nvCxnSpPr>
          <p:cNvPr id="8" name="Straight Arrow Connector 7">
            <a:extLst>
              <a:ext uri="{FF2B5EF4-FFF2-40B4-BE49-F238E27FC236}">
                <a16:creationId xmlns:a16="http://schemas.microsoft.com/office/drawing/2014/main" id="{35498DB8-6590-46C5-A38A-F88D91C8CBDB}"/>
              </a:ext>
            </a:extLst>
          </p:cNvPr>
          <p:cNvCxnSpPr/>
          <p:nvPr/>
        </p:nvCxnSpPr>
        <p:spPr bwMode="auto">
          <a:xfrm flipH="1">
            <a:off x="955221" y="1815211"/>
            <a:ext cx="1711779" cy="138518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2657CD5-1CCA-4594-8881-526657AF21B9}"/>
              </a:ext>
            </a:extLst>
          </p:cNvPr>
          <p:cNvCxnSpPr>
            <a:cxnSpLocks/>
          </p:cNvCxnSpPr>
          <p:nvPr/>
        </p:nvCxnSpPr>
        <p:spPr bwMode="auto">
          <a:xfrm>
            <a:off x="2667000" y="1815211"/>
            <a:ext cx="1747158" cy="1385189"/>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6F9304ED-FF44-4C81-A4AE-34698B6DF2D8}"/>
              </a:ext>
            </a:extLst>
          </p:cNvPr>
          <p:cNvCxnSpPr/>
          <p:nvPr/>
        </p:nvCxnSpPr>
        <p:spPr bwMode="auto">
          <a:xfrm flipH="1">
            <a:off x="946473" y="1828800"/>
            <a:ext cx="1711779" cy="138518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2944690-CBCD-457C-A80D-392C7402FC24}"/>
              </a:ext>
            </a:extLst>
          </p:cNvPr>
          <p:cNvCxnSpPr>
            <a:cxnSpLocks/>
          </p:cNvCxnSpPr>
          <p:nvPr/>
        </p:nvCxnSpPr>
        <p:spPr bwMode="auto">
          <a:xfrm>
            <a:off x="2658252" y="1828800"/>
            <a:ext cx="1747158" cy="1385189"/>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E8702405-0200-468A-92E1-3A2A9FDFCAB5}"/>
              </a:ext>
            </a:extLst>
          </p:cNvPr>
          <p:cNvCxnSpPr>
            <a:cxnSpLocks/>
          </p:cNvCxnSpPr>
          <p:nvPr/>
        </p:nvCxnSpPr>
        <p:spPr bwMode="auto">
          <a:xfrm>
            <a:off x="2667000" y="3657600"/>
            <a:ext cx="0" cy="2590800"/>
          </a:xfrm>
          <a:prstGeom prst="straightConnector1">
            <a:avLst/>
          </a:prstGeom>
          <a:solidFill>
            <a:schemeClr val="accent1"/>
          </a:solidFill>
          <a:ln w="28575" cap="flat" cmpd="sng" algn="ctr">
            <a:solidFill>
              <a:srgbClr val="00FF00"/>
            </a:solidFill>
            <a:prstDash val="dash"/>
            <a:round/>
            <a:headEnd type="none" w="med" len="med"/>
            <a:tailEnd type="triangle"/>
          </a:ln>
          <a:effectLst/>
        </p:spPr>
      </p:cxnSp>
      <p:cxnSp>
        <p:nvCxnSpPr>
          <p:cNvPr id="34" name="Straight Arrow Connector 33">
            <a:extLst>
              <a:ext uri="{FF2B5EF4-FFF2-40B4-BE49-F238E27FC236}">
                <a16:creationId xmlns:a16="http://schemas.microsoft.com/office/drawing/2014/main" id="{03D78AAD-4B3E-447B-A3B3-C3C0FAC1605A}"/>
              </a:ext>
            </a:extLst>
          </p:cNvPr>
          <p:cNvCxnSpPr>
            <a:cxnSpLocks/>
          </p:cNvCxnSpPr>
          <p:nvPr/>
        </p:nvCxnSpPr>
        <p:spPr bwMode="auto">
          <a:xfrm>
            <a:off x="2667000" y="3657600"/>
            <a:ext cx="0" cy="2590800"/>
          </a:xfrm>
          <a:prstGeom prst="straightConnector1">
            <a:avLst/>
          </a:prstGeom>
          <a:solidFill>
            <a:schemeClr val="accent1"/>
          </a:solidFill>
          <a:ln w="28575" cap="flat" cmpd="sng" algn="ctr">
            <a:solidFill>
              <a:srgbClr val="00FF00"/>
            </a:solidFill>
            <a:prstDash val="dash"/>
            <a:round/>
            <a:headEnd type="none" w="med" len="med"/>
            <a:tailEnd type="triangle"/>
          </a:ln>
          <a:effectLst/>
        </p:spPr>
      </p:cxnSp>
    </p:spTree>
    <p:extLst>
      <p:ext uri="{BB962C8B-B14F-4D97-AF65-F5344CB8AC3E}">
        <p14:creationId xmlns:p14="http://schemas.microsoft.com/office/powerpoint/2010/main" val="56629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 0 L 0 0.25 E" pathEditMode="relative" ptsTypes="">
                                      <p:cBhvr>
                                        <p:cTn id="22" dur="2000" fill="hold"/>
                                        <p:tgtEl>
                                          <p:spTgt spid="1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11111E-6 -2.59259E-6 L -0.18489 0.44352 " pathEditMode="relative" rAng="0" ptsTypes="AA">
                                      <p:cBhvr>
                                        <p:cTn id="26" dur="2000" fill="hold"/>
                                        <p:tgtEl>
                                          <p:spTgt spid="20"/>
                                        </p:tgtEl>
                                        <p:attrNameLst>
                                          <p:attrName>ppt_x</p:attrName>
                                          <p:attrName>ppt_y</p:attrName>
                                        </p:attrNameLst>
                                      </p:cBhvr>
                                      <p:rCtr x="-9253" y="22176"/>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500"/>
                                        <p:tgtEl>
                                          <p:spTgt spid="34"/>
                                        </p:tgtEl>
                                      </p:cBhvr>
                                    </p:animEffect>
                                  </p:childTnLst>
                                </p:cTn>
                              </p:par>
                              <p:par>
                                <p:cTn id="32" presetID="22" presetClass="entr" presetSubtype="1"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up)">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1"/>
                                        </p:tgtEl>
                                      </p:cBhvr>
                                    </p:animEffect>
                                    <p:set>
                                      <p:cBhvr>
                                        <p:cTn id="45" dur="1" fill="hold">
                                          <p:stCondLst>
                                            <p:cond delay="499"/>
                                          </p:stCondLst>
                                        </p:cTn>
                                        <p:tgtEl>
                                          <p:spTgt spid="3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64" presetClass="path" presetSubtype="0" accel="50000" decel="50000" fill="hold" nodeType="clickEffect">
                                  <p:stCondLst>
                                    <p:cond delay="0"/>
                                  </p:stCondLst>
                                  <p:childTnLst>
                                    <p:animMotion origin="layout" path="M 0 0 L 0 -0.25 E" pathEditMode="relative" ptsTypes="">
                                      <p:cBhvr>
                                        <p:cTn id="49" dur="2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26F6CCBB-08B8-48FB-BE74-B516101E6CB4}"/>
              </a:ext>
            </a:extLst>
          </p:cNvPr>
          <p:cNvSpPr txBox="1">
            <a:spLocks noChangeArrowheads="1"/>
          </p:cNvSpPr>
          <p:nvPr/>
        </p:nvSpPr>
        <p:spPr bwMode="auto">
          <a:xfrm>
            <a:off x="0" y="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u="sng">
                <a:solidFill>
                  <a:schemeClr val="accent2"/>
                </a:solidFill>
                <a:latin typeface="Arial" panose="020B0604020202020204" pitchFamily="34" charset="0"/>
              </a:rPr>
              <a:t>Gravitational Attraction of Spherical Bodies</a:t>
            </a:r>
          </a:p>
        </p:txBody>
      </p:sp>
      <p:sp>
        <p:nvSpPr>
          <p:cNvPr id="20483" name="Text Box 3">
            <a:extLst>
              <a:ext uri="{FF2B5EF4-FFF2-40B4-BE49-F238E27FC236}">
                <a16:creationId xmlns:a16="http://schemas.microsoft.com/office/drawing/2014/main" id="{7B428ACC-B7B1-4A87-8DC3-BDAE2695B32C}"/>
              </a:ext>
            </a:extLst>
          </p:cNvPr>
          <p:cNvSpPr txBox="1">
            <a:spLocks noChangeArrowheads="1"/>
          </p:cNvSpPr>
          <p:nvPr/>
        </p:nvSpPr>
        <p:spPr bwMode="auto">
          <a:xfrm>
            <a:off x="228600" y="1066800"/>
            <a:ext cx="8763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accent2"/>
                </a:solidFill>
                <a:latin typeface="Arial" panose="020B0604020202020204" pitchFamily="34" charset="0"/>
              </a:rPr>
              <a:t>What about the gravitational force on objects at the surface of the Earth? The center of the Earth is one Earth radius away, so this is the distance we use:</a:t>
            </a:r>
          </a:p>
        </p:txBody>
      </p:sp>
      <p:pic>
        <p:nvPicPr>
          <p:cNvPr id="20484" name="Picture 4">
            <a:extLst>
              <a:ext uri="{FF2B5EF4-FFF2-40B4-BE49-F238E27FC236}">
                <a16:creationId xmlns:a16="http://schemas.microsoft.com/office/drawing/2014/main" id="{D561AF07-881C-42E7-B620-4A993912F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28925"/>
            <a:ext cx="43148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5">
            <a:extLst>
              <a:ext uri="{FF2B5EF4-FFF2-40B4-BE49-F238E27FC236}">
                <a16:creationId xmlns:a16="http://schemas.microsoft.com/office/drawing/2014/main" id="{5E59BC2A-6E31-43B5-A187-1CC0DB8B3495}"/>
              </a:ext>
            </a:extLst>
          </p:cNvPr>
          <p:cNvSpPr txBox="1">
            <a:spLocks noChangeArrowheads="1"/>
          </p:cNvSpPr>
          <p:nvPr/>
        </p:nvSpPr>
        <p:spPr bwMode="auto">
          <a:xfrm>
            <a:off x="304800" y="4267200"/>
            <a:ext cx="640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accent2"/>
                </a:solidFill>
                <a:latin typeface="Arial" panose="020B0604020202020204" pitchFamily="34" charset="0"/>
              </a:rPr>
              <a:t>Therefore, </a:t>
            </a:r>
          </a:p>
        </p:txBody>
      </p:sp>
      <p:pic>
        <p:nvPicPr>
          <p:cNvPr id="20486" name="Picture 6">
            <a:extLst>
              <a:ext uri="{FF2B5EF4-FFF2-40B4-BE49-F238E27FC236}">
                <a16:creationId xmlns:a16="http://schemas.microsoft.com/office/drawing/2014/main" id="{469A4888-F915-454E-97C4-04DEBEAC0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5029200"/>
            <a:ext cx="30194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a:extLst>
              <a:ext uri="{FF2B5EF4-FFF2-40B4-BE49-F238E27FC236}">
                <a16:creationId xmlns:a16="http://schemas.microsoft.com/office/drawing/2014/main" id="{089D38FD-005B-4C0C-BB10-2B7E6862E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533400"/>
            <a:ext cx="30194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507" name="Object 5">
            <a:extLst>
              <a:ext uri="{FF2B5EF4-FFF2-40B4-BE49-F238E27FC236}">
                <a16:creationId xmlns:a16="http://schemas.microsoft.com/office/drawing/2014/main" id="{F9F7DDF0-51BD-4222-BDE6-AD16917379B1}"/>
              </a:ext>
            </a:extLst>
          </p:cNvPr>
          <p:cNvGraphicFramePr>
            <a:graphicFrameLocks noGrp="1" noChangeAspect="1"/>
          </p:cNvGraphicFramePr>
          <p:nvPr>
            <p:ph/>
          </p:nvPr>
        </p:nvGraphicFramePr>
        <p:xfrm>
          <a:off x="1447800" y="1981200"/>
          <a:ext cx="4011613" cy="1839913"/>
        </p:xfrm>
        <a:graphic>
          <a:graphicData uri="http://schemas.openxmlformats.org/presentationml/2006/ole">
            <mc:AlternateContent xmlns:mc="http://schemas.openxmlformats.org/markup-compatibility/2006">
              <mc:Choice xmlns:v="urn:schemas-microsoft-com:vml" Requires="v">
                <p:oleObj name="FXE400" r:id="rId3" imgW="1657080" imgH="759960" progId="FXE300.Equation">
                  <p:embed/>
                </p:oleObj>
              </mc:Choice>
              <mc:Fallback>
                <p:oleObj name="FXE400" r:id="rId3" imgW="1657080" imgH="759960" progId="FXE300.Equation">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981200"/>
                        <a:ext cx="4011613" cy="183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6D784391-6D80-4D06-9152-BADF92CF4C2A}"/>
              </a:ext>
            </a:extLst>
          </p:cNvPr>
          <p:cNvSpPr>
            <a:spLocks noGrp="1" noChangeArrowheads="1"/>
          </p:cNvSpPr>
          <p:nvPr>
            <p:ph type="title"/>
          </p:nvPr>
        </p:nvSpPr>
        <p:spPr/>
        <p:txBody>
          <a:bodyPr/>
          <a:lstStyle/>
          <a:p>
            <a:pPr algn="l"/>
            <a:r>
              <a:rPr lang="en-US" altLang="en-US" sz="2800" b="1" u="sng">
                <a:solidFill>
                  <a:schemeClr val="accent2"/>
                </a:solidFill>
                <a:latin typeface="Arial" panose="020B0604020202020204" pitchFamily="34" charset="0"/>
              </a:rPr>
              <a:t>General Gravitational Acceleration</a:t>
            </a:r>
            <a:br>
              <a:rPr lang="en-US" altLang="en-US" sz="2800" b="1" u="sng">
                <a:solidFill>
                  <a:schemeClr val="accent2"/>
                </a:solidFill>
                <a:latin typeface="Arial" panose="020B0604020202020204" pitchFamily="34" charset="0"/>
              </a:rPr>
            </a:br>
            <a:endParaRPr lang="en-AU" altLang="en-US" sz="2800" b="1" u="sng">
              <a:solidFill>
                <a:schemeClr val="accent2"/>
              </a:solidFill>
              <a:latin typeface="Arial" panose="020B0604020202020204" pitchFamily="34" charset="0"/>
            </a:endParaRPr>
          </a:p>
        </p:txBody>
      </p:sp>
      <p:graphicFrame>
        <p:nvGraphicFramePr>
          <p:cNvPr id="73732" name="Object 4">
            <a:extLst>
              <a:ext uri="{FF2B5EF4-FFF2-40B4-BE49-F238E27FC236}">
                <a16:creationId xmlns:a16="http://schemas.microsoft.com/office/drawing/2014/main" id="{6F570A69-A16A-44DA-9B9E-751CDBCC354E}"/>
              </a:ext>
            </a:extLst>
          </p:cNvPr>
          <p:cNvGraphicFramePr>
            <a:graphicFrameLocks noGrp="1" noChangeAspect="1"/>
          </p:cNvGraphicFramePr>
          <p:nvPr>
            <p:ph sz="half" idx="1"/>
          </p:nvPr>
        </p:nvGraphicFramePr>
        <p:xfrm>
          <a:off x="838200" y="1676400"/>
          <a:ext cx="2057400" cy="1057275"/>
        </p:xfrm>
        <a:graphic>
          <a:graphicData uri="http://schemas.openxmlformats.org/presentationml/2006/ole">
            <mc:AlternateContent xmlns:mc="http://schemas.openxmlformats.org/markup-compatibility/2006">
              <mc:Choice xmlns:v="urn:schemas-microsoft-com:vml" Requires="v">
                <p:oleObj name="FXE400" r:id="rId2" imgW="786960" imgH="404640" progId="FXE300.Equation">
                  <p:embed/>
                </p:oleObj>
              </mc:Choice>
              <mc:Fallback>
                <p:oleObj name="FXE400" r:id="rId2" imgW="786960" imgH="404640" progId="FXE300.Equation">
                  <p:embed/>
                  <p:pic>
                    <p:nvPicPr>
                      <p:cNvPr id="0"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76400"/>
                        <a:ext cx="2057400" cy="1057275"/>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5" name="Object 7">
            <a:extLst>
              <a:ext uri="{FF2B5EF4-FFF2-40B4-BE49-F238E27FC236}">
                <a16:creationId xmlns:a16="http://schemas.microsoft.com/office/drawing/2014/main" id="{752C7E85-F1EE-45B5-9154-355D04632C00}"/>
              </a:ext>
            </a:extLst>
          </p:cNvPr>
          <p:cNvGraphicFramePr>
            <a:graphicFrameLocks noGrp="1" noChangeAspect="1"/>
          </p:cNvGraphicFramePr>
          <p:nvPr>
            <p:ph sz="quarter" idx="2"/>
          </p:nvPr>
        </p:nvGraphicFramePr>
        <p:xfrm>
          <a:off x="4419600" y="1600200"/>
          <a:ext cx="2416175" cy="1725613"/>
        </p:xfrm>
        <a:graphic>
          <a:graphicData uri="http://schemas.openxmlformats.org/presentationml/2006/ole">
            <mc:AlternateContent xmlns:mc="http://schemas.openxmlformats.org/markup-compatibility/2006">
              <mc:Choice xmlns:v="urn:schemas-microsoft-com:vml" Requires="v">
                <p:oleObj name="FXE400" r:id="rId4" imgW="919440" imgH="656280" progId="FXE300.Equation">
                  <p:embed/>
                </p:oleObj>
              </mc:Choice>
              <mc:Fallback>
                <p:oleObj name="FXE400" r:id="rId4" imgW="919440" imgH="656280" progId="FXE300.Equation">
                  <p:embed/>
                  <p:pic>
                    <p:nvPicPr>
                      <p:cNvPr id="0"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600200"/>
                        <a:ext cx="2416175" cy="172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7" name="Object 9">
            <a:extLst>
              <a:ext uri="{FF2B5EF4-FFF2-40B4-BE49-F238E27FC236}">
                <a16:creationId xmlns:a16="http://schemas.microsoft.com/office/drawing/2014/main" id="{F812F2E7-8B24-4BB6-B044-083499F0D277}"/>
              </a:ext>
            </a:extLst>
          </p:cNvPr>
          <p:cNvGraphicFramePr>
            <a:graphicFrameLocks noGrp="1" noChangeAspect="1"/>
          </p:cNvGraphicFramePr>
          <p:nvPr>
            <p:ph sz="quarter" idx="3"/>
          </p:nvPr>
        </p:nvGraphicFramePr>
        <p:xfrm>
          <a:off x="4548188" y="3548063"/>
          <a:ext cx="2767012" cy="2700337"/>
        </p:xfrm>
        <a:graphic>
          <a:graphicData uri="http://schemas.openxmlformats.org/presentationml/2006/ole">
            <mc:AlternateContent xmlns:mc="http://schemas.openxmlformats.org/markup-compatibility/2006">
              <mc:Choice xmlns:v="urn:schemas-microsoft-com:vml" Requires="v">
                <p:oleObj name="FXE400" r:id="rId6" imgW="1176840" imgH="1148400" progId="FXE300.Equation">
                  <p:embed/>
                </p:oleObj>
              </mc:Choice>
              <mc:Fallback>
                <p:oleObj name="FXE400" r:id="rId6" imgW="1176840" imgH="1148400" progId="FXE300.Equation">
                  <p:embed/>
                  <p:pic>
                    <p:nvPicPr>
                      <p:cNvPr id="0" name="Object 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8188" y="3548063"/>
                        <a:ext cx="2767012" cy="2700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dissolve">
                                      <p:cBhvr>
                                        <p:cTn id="7" dur="500"/>
                                        <p:tgtEl>
                                          <p:spTgt spid="737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7373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3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075220F2-2709-45B2-91E1-8E3F0366E273}"/>
              </a:ext>
            </a:extLst>
          </p:cNvPr>
          <p:cNvSpPr>
            <a:spLocks noGrp="1" noChangeArrowheads="1"/>
          </p:cNvSpPr>
          <p:nvPr>
            <p:ph type="title"/>
          </p:nvPr>
        </p:nvSpPr>
        <p:spPr>
          <a:xfrm>
            <a:off x="609600" y="152400"/>
            <a:ext cx="7772400" cy="1143000"/>
          </a:xfrm>
        </p:spPr>
        <p:txBody>
          <a:bodyPr/>
          <a:lstStyle/>
          <a:p>
            <a:r>
              <a:rPr lang="en-US" altLang="zh-CN" sz="3200" u="sng">
                <a:ea typeface="SimSun" panose="02010600030101010101" pitchFamily="2" charset="-122"/>
              </a:rPr>
              <a:t>Field strength vs acceleration</a:t>
            </a:r>
            <a:br>
              <a:rPr lang="en-US" altLang="zh-CN" sz="3200">
                <a:ea typeface="SimSun" panose="02010600030101010101" pitchFamily="2" charset="-122"/>
              </a:rPr>
            </a:br>
            <a:r>
              <a:rPr lang="en-US" altLang="zh-CN" sz="3200">
                <a:ea typeface="SimSun" panose="02010600030101010101" pitchFamily="2" charset="-122"/>
              </a:rPr>
              <a:t>Recall N/kg and m/s</a:t>
            </a:r>
            <a:r>
              <a:rPr lang="en-US" altLang="zh-CN" sz="3200" baseline="30000">
                <a:ea typeface="SimSun" panose="02010600030101010101" pitchFamily="2" charset="-122"/>
              </a:rPr>
              <a:t>2</a:t>
            </a:r>
            <a:r>
              <a:rPr lang="en-US" altLang="zh-CN" sz="3200">
                <a:ea typeface="SimSun" panose="02010600030101010101" pitchFamily="2" charset="-122"/>
              </a:rPr>
              <a:t> are equivalent units</a:t>
            </a:r>
            <a:endParaRPr lang="en-US" altLang="zh-CN" sz="3200" baseline="30000">
              <a:ea typeface="SimSun" panose="02010600030101010101" pitchFamily="2" charset="-122"/>
            </a:endParaRPr>
          </a:p>
        </p:txBody>
      </p:sp>
      <p:sp>
        <p:nvSpPr>
          <p:cNvPr id="96259" name="Rectangle 3">
            <a:extLst>
              <a:ext uri="{FF2B5EF4-FFF2-40B4-BE49-F238E27FC236}">
                <a16:creationId xmlns:a16="http://schemas.microsoft.com/office/drawing/2014/main" id="{B99C6278-7D5F-45C9-ACB8-F26F8ABCF9E0}"/>
              </a:ext>
            </a:extLst>
          </p:cNvPr>
          <p:cNvSpPr>
            <a:spLocks noGrp="1" noChangeArrowheads="1"/>
          </p:cNvSpPr>
          <p:nvPr>
            <p:ph type="body" sz="half" idx="1"/>
          </p:nvPr>
        </p:nvSpPr>
        <p:spPr>
          <a:xfrm>
            <a:off x="152400" y="1295400"/>
            <a:ext cx="8610600" cy="5181600"/>
          </a:xfrm>
        </p:spPr>
        <p:txBody>
          <a:bodyPr lIns="0"/>
          <a:lstStyle/>
          <a:p>
            <a:pPr marL="268288" lvl="1" indent="0">
              <a:lnSpc>
                <a:spcPct val="80000"/>
              </a:lnSpc>
              <a:buFontTx/>
              <a:buNone/>
            </a:pPr>
            <a:r>
              <a:rPr lang="en-US" altLang="zh-CN" sz="2000">
                <a:latin typeface="Arial" panose="020B0604020202020204" pitchFamily="34" charset="0"/>
                <a:ea typeface="SimSun" panose="02010600030101010101" pitchFamily="2" charset="-122"/>
                <a:cs typeface="Arial" panose="020B0604020202020204" pitchFamily="34" charset="0"/>
              </a:rPr>
              <a:t>However, although the </a:t>
            </a:r>
            <a:r>
              <a:rPr lang="en-US" altLang="zh-CN" sz="2000" i="1">
                <a:latin typeface="Arial" panose="020B0604020202020204" pitchFamily="34" charset="0"/>
                <a:ea typeface="SimSun" panose="02010600030101010101" pitchFamily="2" charset="-122"/>
                <a:cs typeface="Arial" panose="020B0604020202020204" pitchFamily="34" charset="0"/>
              </a:rPr>
              <a:t>acceleration due to gravity </a:t>
            </a:r>
            <a:r>
              <a:rPr lang="en-US" altLang="zh-CN" sz="2000">
                <a:latin typeface="Arial" panose="020B0604020202020204" pitchFamily="34" charset="0"/>
                <a:ea typeface="SimSun" panose="02010600030101010101" pitchFamily="2" charset="-122"/>
                <a:cs typeface="Arial" panose="020B0604020202020204" pitchFamily="34" charset="0"/>
              </a:rPr>
              <a:t>must be quoted in m/s</a:t>
            </a:r>
            <a:r>
              <a:rPr lang="en-US" altLang="zh-CN" sz="2000" baseline="30000">
                <a:latin typeface="Arial" panose="020B0604020202020204" pitchFamily="34" charset="0"/>
                <a:ea typeface="SimSun" panose="02010600030101010101" pitchFamily="2" charset="-122"/>
                <a:cs typeface="Arial" panose="020B0604020202020204" pitchFamily="34" charset="0"/>
              </a:rPr>
              <a:t>2</a:t>
            </a:r>
            <a:r>
              <a:rPr lang="en-US" altLang="zh-CN" sz="2000">
                <a:latin typeface="Arial" panose="020B0604020202020204" pitchFamily="34" charset="0"/>
                <a:ea typeface="SimSun" panose="02010600030101010101" pitchFamily="2" charset="-122"/>
                <a:cs typeface="Arial" panose="020B0604020202020204" pitchFamily="34" charset="0"/>
              </a:rPr>
              <a:t>, if you are asked for </a:t>
            </a:r>
            <a:r>
              <a:rPr lang="en-US" altLang="zh-CN" sz="2000" i="1">
                <a:latin typeface="Arial" panose="020B0604020202020204" pitchFamily="34" charset="0"/>
                <a:ea typeface="SimSun" panose="02010600030101010101" pitchFamily="2" charset="-122"/>
                <a:cs typeface="Arial" panose="020B0604020202020204" pitchFamily="34" charset="0"/>
              </a:rPr>
              <a:t>gravitational field strength</a:t>
            </a:r>
            <a:r>
              <a:rPr lang="en-US" altLang="zh-CN" sz="2000">
                <a:latin typeface="Arial" panose="020B0604020202020204" pitchFamily="34" charset="0"/>
                <a:ea typeface="SimSun" panose="02010600030101010101" pitchFamily="2" charset="-122"/>
                <a:cs typeface="Arial" panose="020B0604020202020204" pitchFamily="34" charset="0"/>
              </a:rPr>
              <a:t>, you should quote it in N/kg</a:t>
            </a:r>
          </a:p>
          <a:p>
            <a:pPr marL="268288" lvl="1" indent="0">
              <a:lnSpc>
                <a:spcPct val="80000"/>
              </a:lnSpc>
              <a:buFontTx/>
              <a:buNone/>
            </a:pPr>
            <a:endParaRPr lang="en-US" altLang="zh-CN" sz="2000">
              <a:latin typeface="Arial" panose="020B0604020202020204" pitchFamily="34" charset="0"/>
              <a:ea typeface="SimSun" panose="02010600030101010101" pitchFamily="2" charset="-122"/>
              <a:cs typeface="Arial" panose="020B0604020202020204" pitchFamily="34" charset="0"/>
            </a:endParaRPr>
          </a:p>
          <a:p>
            <a:pPr marL="268288" lvl="1" indent="0">
              <a:lnSpc>
                <a:spcPct val="80000"/>
              </a:lnSpc>
              <a:buFontTx/>
              <a:buNone/>
            </a:pPr>
            <a:r>
              <a:rPr lang="en-US" altLang="zh-CN" sz="2000">
                <a:latin typeface="Arial" panose="020B0604020202020204" pitchFamily="34" charset="0"/>
                <a:ea typeface="SimSun" panose="02010600030101010101" pitchFamily="2" charset="-122"/>
                <a:cs typeface="Arial" panose="020B0604020202020204" pitchFamily="34" charset="0"/>
              </a:rPr>
              <a:t>E.g. a) What is the gravitational field strength due to the Earth (only) at a distance of one lunar orbit from the Earth? </a:t>
            </a:r>
          </a:p>
          <a:p>
            <a:pPr marL="268288" lvl="1" indent="0">
              <a:lnSpc>
                <a:spcPct val="80000"/>
              </a:lnSpc>
              <a:buFontTx/>
              <a:buNone/>
            </a:pPr>
            <a:r>
              <a:rPr lang="en-US" altLang="zh-CN" sz="2000">
                <a:latin typeface="Arial" panose="020B0604020202020204" pitchFamily="34" charset="0"/>
                <a:ea typeface="SimSun" panose="02010600030101010101" pitchFamily="2" charset="-122"/>
                <a:cs typeface="Arial" panose="020B0604020202020204" pitchFamily="34" charset="0"/>
              </a:rPr>
              <a:t>b) What is the local acceleration due to Earth’s gravity?</a:t>
            </a:r>
          </a:p>
          <a:p>
            <a:pPr marL="268288" lvl="1" indent="0">
              <a:lnSpc>
                <a:spcPct val="80000"/>
              </a:lnSpc>
              <a:buFontTx/>
              <a:buNone/>
            </a:pPr>
            <a:endParaRPr lang="en-US" altLang="zh-CN" sz="2000">
              <a:ea typeface="SimSun" panose="02010600030101010101" pitchFamily="2" charset="-122"/>
              <a:cs typeface="Arial" panose="020B0604020202020204" pitchFamily="34" charset="0"/>
            </a:endParaRPr>
          </a:p>
          <a:p>
            <a:pPr marL="268288" lvl="1" indent="0">
              <a:lnSpc>
                <a:spcPct val="80000"/>
              </a:lnSpc>
              <a:buFontTx/>
              <a:buNone/>
            </a:pPr>
            <a:r>
              <a:rPr lang="en-US" altLang="zh-CN">
                <a:latin typeface="Arial" panose="020B0604020202020204" pitchFamily="34" charset="0"/>
                <a:ea typeface="SimSun" panose="02010600030101010101" pitchFamily="2" charset="-122"/>
                <a:cs typeface="Arial" panose="020B0604020202020204" pitchFamily="34" charset="0"/>
              </a:rPr>
              <a:t>a) 	</a:t>
            </a:r>
            <a:r>
              <a:rPr lang="en-US" altLang="zh-CN" sz="2000">
                <a:latin typeface="Arial" panose="020B0604020202020204" pitchFamily="34" charset="0"/>
                <a:ea typeface="SimSun" panose="02010600030101010101" pitchFamily="2" charset="-122"/>
                <a:cs typeface="Arial" panose="020B0604020202020204" pitchFamily="34" charset="0"/>
              </a:rPr>
              <a:t>M</a:t>
            </a:r>
            <a:r>
              <a:rPr lang="en-US" altLang="zh-CN" sz="2000" baseline="-25000">
                <a:latin typeface="Arial" panose="020B0604020202020204" pitchFamily="34" charset="0"/>
                <a:ea typeface="SimSun" panose="02010600030101010101" pitchFamily="2" charset="-122"/>
                <a:cs typeface="Arial" panose="020B0604020202020204" pitchFamily="34" charset="0"/>
              </a:rPr>
              <a:t>E</a:t>
            </a:r>
            <a:r>
              <a:rPr lang="en-US" altLang="zh-CN" sz="2000">
                <a:latin typeface="Arial" panose="020B0604020202020204" pitchFamily="34" charset="0"/>
                <a:ea typeface="SimSun" panose="02010600030101010101" pitchFamily="2" charset="-122"/>
                <a:cs typeface="Arial" panose="020B0604020202020204" pitchFamily="34" charset="0"/>
              </a:rPr>
              <a:t> = 5.98 x 10</a:t>
            </a:r>
            <a:r>
              <a:rPr lang="en-US" altLang="zh-CN" sz="2000" baseline="30000">
                <a:latin typeface="Arial" panose="020B0604020202020204" pitchFamily="34" charset="0"/>
                <a:ea typeface="SimSun" panose="02010600030101010101" pitchFamily="2" charset="-122"/>
                <a:cs typeface="Arial" panose="020B0604020202020204" pitchFamily="34" charset="0"/>
              </a:rPr>
              <a:t>24</a:t>
            </a:r>
            <a:r>
              <a:rPr lang="en-US" altLang="zh-CN" sz="2000">
                <a:latin typeface="Arial" panose="020B0604020202020204" pitchFamily="34" charset="0"/>
                <a:ea typeface="SimSun" panose="02010600030101010101" pitchFamily="2" charset="-122"/>
                <a:cs typeface="Arial" panose="020B0604020202020204" pitchFamily="34" charset="0"/>
              </a:rPr>
              <a:t> kg</a:t>
            </a:r>
          </a:p>
          <a:p>
            <a:pPr marL="268288" lvl="1" indent="0">
              <a:lnSpc>
                <a:spcPct val="80000"/>
              </a:lnSpc>
              <a:buFontTx/>
              <a:buNone/>
            </a:pPr>
            <a:r>
              <a:rPr lang="en-US" altLang="zh-CN" sz="2000">
                <a:latin typeface="Arial" panose="020B0604020202020204" pitchFamily="34" charset="0"/>
                <a:ea typeface="SimSun" panose="02010600030101010101" pitchFamily="2" charset="-122"/>
                <a:cs typeface="Arial" panose="020B0604020202020204" pitchFamily="34" charset="0"/>
              </a:rPr>
              <a:t>	Mean Earth-Moon distance r = 3.84 x 10</a:t>
            </a:r>
            <a:r>
              <a:rPr lang="en-US" altLang="zh-CN" sz="2000" baseline="30000">
                <a:latin typeface="Arial" panose="020B0604020202020204" pitchFamily="34" charset="0"/>
                <a:ea typeface="SimSun" panose="02010600030101010101" pitchFamily="2" charset="-122"/>
                <a:cs typeface="Arial" panose="020B0604020202020204" pitchFamily="34" charset="0"/>
              </a:rPr>
              <a:t>8</a:t>
            </a:r>
            <a:r>
              <a:rPr lang="en-US" altLang="zh-CN" sz="2000">
                <a:latin typeface="Arial" panose="020B0604020202020204" pitchFamily="34" charset="0"/>
                <a:ea typeface="SimSun" panose="02010600030101010101" pitchFamily="2" charset="-122"/>
                <a:cs typeface="Arial" panose="020B0604020202020204" pitchFamily="34" charset="0"/>
              </a:rPr>
              <a:t> m</a:t>
            </a:r>
          </a:p>
          <a:p>
            <a:pPr marL="268288" lvl="1" indent="0">
              <a:lnSpc>
                <a:spcPct val="80000"/>
              </a:lnSpc>
              <a:buFontTx/>
              <a:buNone/>
            </a:pPr>
            <a:endParaRPr lang="en-US" altLang="zh-CN" sz="2000" baseline="30000">
              <a:ea typeface="SimSun" panose="02010600030101010101" pitchFamily="2" charset="-122"/>
              <a:cs typeface="Arial" panose="020B0604020202020204" pitchFamily="34" charset="0"/>
            </a:endParaRPr>
          </a:p>
          <a:p>
            <a:pPr marL="268288" lvl="1" indent="0">
              <a:lnSpc>
                <a:spcPct val="80000"/>
              </a:lnSpc>
              <a:buFontTx/>
              <a:buNone/>
            </a:pPr>
            <a:endParaRPr lang="en-US" altLang="zh-CN" sz="2000" baseline="30000">
              <a:ea typeface="SimSun" panose="02010600030101010101" pitchFamily="2" charset="-122"/>
              <a:cs typeface="Arial" panose="020B0604020202020204" pitchFamily="34" charset="0"/>
            </a:endParaRPr>
          </a:p>
          <a:p>
            <a:pPr marL="268288" lvl="1" indent="0">
              <a:lnSpc>
                <a:spcPct val="80000"/>
              </a:lnSpc>
              <a:buFontTx/>
              <a:buNone/>
            </a:pPr>
            <a:endParaRPr lang="en-US" altLang="zh-CN" sz="2000" baseline="30000">
              <a:ea typeface="SimSun" panose="02010600030101010101" pitchFamily="2" charset="-122"/>
              <a:cs typeface="Arial" panose="020B0604020202020204" pitchFamily="34" charset="0"/>
            </a:endParaRPr>
          </a:p>
          <a:p>
            <a:pPr marL="268288" lvl="1" indent="0">
              <a:lnSpc>
                <a:spcPct val="80000"/>
              </a:lnSpc>
              <a:buFontTx/>
              <a:buNone/>
            </a:pPr>
            <a:endParaRPr lang="en-US" altLang="zh-CN" sz="2000" baseline="30000">
              <a:ea typeface="SimSun" panose="02010600030101010101" pitchFamily="2" charset="-122"/>
              <a:cs typeface="Arial" panose="020B0604020202020204" pitchFamily="34" charset="0"/>
            </a:endParaRPr>
          </a:p>
          <a:p>
            <a:pPr marL="268288" lvl="1" indent="0">
              <a:lnSpc>
                <a:spcPct val="80000"/>
              </a:lnSpc>
              <a:buFontTx/>
              <a:buNone/>
            </a:pPr>
            <a:endParaRPr lang="en-US" altLang="zh-CN" sz="2000" baseline="30000">
              <a:ea typeface="SimSun" panose="02010600030101010101" pitchFamily="2" charset="-122"/>
              <a:cs typeface="Arial" panose="020B0604020202020204" pitchFamily="34" charset="0"/>
            </a:endParaRPr>
          </a:p>
          <a:p>
            <a:pPr marL="268288" lvl="1" indent="0">
              <a:lnSpc>
                <a:spcPct val="80000"/>
              </a:lnSpc>
              <a:buFontTx/>
              <a:buNone/>
            </a:pPr>
            <a:endParaRPr lang="en-US" altLang="zh-CN" sz="2000" baseline="30000">
              <a:ea typeface="SimSun" panose="02010600030101010101" pitchFamily="2" charset="-122"/>
              <a:cs typeface="Arial" panose="020B0604020202020204" pitchFamily="34" charset="0"/>
            </a:endParaRPr>
          </a:p>
          <a:p>
            <a:pPr marL="268288" lvl="1" indent="0">
              <a:lnSpc>
                <a:spcPct val="80000"/>
              </a:lnSpc>
              <a:buFontTx/>
              <a:buNone/>
            </a:pPr>
            <a:endParaRPr lang="en-US" altLang="zh-CN" sz="2000" baseline="30000">
              <a:ea typeface="SimSun" panose="02010600030101010101" pitchFamily="2" charset="-122"/>
              <a:cs typeface="Arial" panose="020B0604020202020204" pitchFamily="34" charset="0"/>
            </a:endParaRPr>
          </a:p>
          <a:p>
            <a:pPr marL="268288" lvl="1" indent="0">
              <a:lnSpc>
                <a:spcPct val="80000"/>
              </a:lnSpc>
              <a:buFontTx/>
              <a:buNone/>
            </a:pPr>
            <a:endParaRPr lang="en-US" altLang="zh-CN" sz="2000" baseline="30000">
              <a:ea typeface="SimSun" panose="02010600030101010101" pitchFamily="2" charset="-122"/>
              <a:cs typeface="Arial" panose="020B0604020202020204" pitchFamily="34" charset="0"/>
            </a:endParaRPr>
          </a:p>
          <a:p>
            <a:pPr marL="268288" lvl="1" indent="0">
              <a:lnSpc>
                <a:spcPct val="80000"/>
              </a:lnSpc>
              <a:buFontTx/>
              <a:buNone/>
            </a:pPr>
            <a:r>
              <a:rPr lang="en-US" altLang="zh-CN" sz="3200">
                <a:latin typeface="Arial" panose="020B0604020202020204" pitchFamily="34" charset="0"/>
                <a:ea typeface="SimSun" panose="02010600030101010101" pitchFamily="2" charset="-122"/>
                <a:cs typeface="Arial" panose="020B0604020202020204" pitchFamily="34" charset="0"/>
              </a:rPr>
              <a:t>b)</a:t>
            </a:r>
            <a:r>
              <a:rPr lang="en-US" altLang="zh-CN" sz="2000">
                <a:ea typeface="SimSun" panose="02010600030101010101" pitchFamily="2" charset="-122"/>
                <a:cs typeface="Arial" panose="020B0604020202020204" pitchFamily="34" charset="0"/>
              </a:rPr>
              <a:t>	</a:t>
            </a:r>
            <a:r>
              <a:rPr lang="en-US" altLang="zh-CN" sz="2400">
                <a:latin typeface="Arial" panose="020B0604020202020204" pitchFamily="34" charset="0"/>
                <a:ea typeface="SimSun" panose="02010600030101010101" pitchFamily="2" charset="-122"/>
                <a:cs typeface="Arial" panose="020B0604020202020204" pitchFamily="34" charset="0"/>
              </a:rPr>
              <a:t>a = 2.70 ×10</a:t>
            </a:r>
            <a:r>
              <a:rPr lang="en-US" altLang="zh-CN" sz="2400" baseline="30000">
                <a:latin typeface="Arial" panose="020B0604020202020204" pitchFamily="34" charset="0"/>
                <a:ea typeface="SimSun" panose="02010600030101010101" pitchFamily="2" charset="-122"/>
                <a:cs typeface="Arial" panose="020B0604020202020204" pitchFamily="34" charset="0"/>
              </a:rPr>
              <a:t>-3 </a:t>
            </a:r>
            <a:r>
              <a:rPr lang="en-US" altLang="zh-CN" sz="1800">
                <a:latin typeface="Arial" panose="020B0604020202020204" pitchFamily="34" charset="0"/>
                <a:ea typeface="SimSun" panose="02010600030101010101" pitchFamily="2" charset="-122"/>
                <a:cs typeface="Arial" panose="020B0604020202020204" pitchFamily="34" charset="0"/>
              </a:rPr>
              <a:t>m s</a:t>
            </a:r>
            <a:r>
              <a:rPr lang="en-US" altLang="zh-CN" sz="1800" baseline="30000">
                <a:latin typeface="Arial" panose="020B0604020202020204" pitchFamily="34" charset="0"/>
                <a:ea typeface="SimSun" panose="02010600030101010101" pitchFamily="2" charset="-122"/>
                <a:cs typeface="Arial" panose="020B0604020202020204" pitchFamily="34" charset="0"/>
              </a:rPr>
              <a:t>-2</a:t>
            </a:r>
          </a:p>
          <a:p>
            <a:pPr marL="268288" lvl="1" indent="0">
              <a:lnSpc>
                <a:spcPct val="80000"/>
              </a:lnSpc>
              <a:buFontTx/>
              <a:buNone/>
            </a:pPr>
            <a:endParaRPr lang="en-US" altLang="zh-CN" sz="2400" baseline="30000">
              <a:latin typeface="Arial" panose="020B0604020202020204" pitchFamily="34" charset="0"/>
              <a:ea typeface="SimSun" panose="02010600030101010101" pitchFamily="2" charset="-122"/>
              <a:cs typeface="Arial" panose="020B0604020202020204" pitchFamily="34" charset="0"/>
            </a:endParaRPr>
          </a:p>
          <a:p>
            <a:pPr marL="268288" lvl="1" indent="0">
              <a:lnSpc>
                <a:spcPct val="80000"/>
              </a:lnSpc>
              <a:buFontTx/>
              <a:buNone/>
            </a:pPr>
            <a:endParaRPr lang="en-US" altLang="zh-CN" sz="2000" baseline="30000">
              <a:ea typeface="SimSun" panose="02010600030101010101" pitchFamily="2" charset="-122"/>
              <a:cs typeface="Arial" panose="020B0604020202020204" pitchFamily="34" charset="0"/>
            </a:endParaRPr>
          </a:p>
          <a:p>
            <a:pPr marL="268288" lvl="1" indent="0">
              <a:lnSpc>
                <a:spcPct val="80000"/>
              </a:lnSpc>
              <a:buFontTx/>
              <a:buNone/>
            </a:pPr>
            <a:endParaRPr lang="en-US" altLang="zh-CN" sz="2000" baseline="30000">
              <a:ea typeface="SimSun" panose="02010600030101010101" pitchFamily="2" charset="-122"/>
              <a:cs typeface="Arial" panose="020B0604020202020204" pitchFamily="34" charset="0"/>
            </a:endParaRPr>
          </a:p>
        </p:txBody>
      </p:sp>
      <p:graphicFrame>
        <p:nvGraphicFramePr>
          <p:cNvPr id="96260" name="Object 4">
            <a:extLst>
              <a:ext uri="{FF2B5EF4-FFF2-40B4-BE49-F238E27FC236}">
                <a16:creationId xmlns:a16="http://schemas.microsoft.com/office/drawing/2014/main" id="{B087D519-D4F5-45C9-ADF6-FEE6A9B04C40}"/>
              </a:ext>
            </a:extLst>
          </p:cNvPr>
          <p:cNvGraphicFramePr>
            <a:graphicFrameLocks noGrp="1" noChangeAspect="1"/>
          </p:cNvGraphicFramePr>
          <p:nvPr>
            <p:ph sz="quarter" idx="3"/>
          </p:nvPr>
        </p:nvGraphicFramePr>
        <p:xfrm>
          <a:off x="533400" y="4494213"/>
          <a:ext cx="4876800" cy="839787"/>
        </p:xfrm>
        <a:graphic>
          <a:graphicData uri="http://schemas.openxmlformats.org/presentationml/2006/ole">
            <mc:AlternateContent xmlns:mc="http://schemas.openxmlformats.org/markup-compatibility/2006">
              <mc:Choice xmlns:v="urn:schemas-microsoft-com:vml" Requires="v">
                <p:oleObj name="FXE400" r:id="rId3" imgW="2508120" imgH="432360" progId="FXE300.Equation">
                  <p:embed/>
                </p:oleObj>
              </mc:Choice>
              <mc:Fallback>
                <p:oleObj name="FXE400" r:id="rId3" imgW="2508120" imgH="432360" progId="FXE300.Equation">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494213"/>
                        <a:ext cx="4876800"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1" name="Object 5">
            <a:extLst>
              <a:ext uri="{FF2B5EF4-FFF2-40B4-BE49-F238E27FC236}">
                <a16:creationId xmlns:a16="http://schemas.microsoft.com/office/drawing/2014/main" id="{A1E53F95-E548-4B2A-AEBE-C5300908C364}"/>
              </a:ext>
            </a:extLst>
          </p:cNvPr>
          <p:cNvGraphicFramePr>
            <a:graphicFrameLocks noGrp="1" noChangeAspect="1"/>
          </p:cNvGraphicFramePr>
          <p:nvPr>
            <p:ph sz="quarter" idx="2"/>
          </p:nvPr>
        </p:nvGraphicFramePr>
        <p:xfrm>
          <a:off x="5791200" y="4311650"/>
          <a:ext cx="2185988" cy="946150"/>
        </p:xfrm>
        <a:graphic>
          <a:graphicData uri="http://schemas.openxmlformats.org/presentationml/2006/ole">
            <mc:AlternateContent xmlns:mc="http://schemas.openxmlformats.org/markup-compatibility/2006">
              <mc:Choice xmlns:v="urn:schemas-microsoft-com:vml" Requires="v">
                <p:oleObj name="FXE400" r:id="rId5" imgW="1056600" imgH="456840" progId="FXE300.Equation">
                  <p:embed/>
                </p:oleObj>
              </mc:Choice>
              <mc:Fallback>
                <p:oleObj name="FXE400" r:id="rId5" imgW="1056600" imgH="456840" progId="FXE300.Equation">
                  <p:embed/>
                  <p:pic>
                    <p:nvPicPr>
                      <p:cNvPr id="0" name="Object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4311650"/>
                        <a:ext cx="2185988"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wipe(up)">
                                      <p:cBhvr>
                                        <p:cTn id="7" dur="500"/>
                                        <p:tgtEl>
                                          <p:spTgt spid="96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6259">
                                            <p:txEl>
                                              <p:pRg st="2" end="2"/>
                                            </p:txEl>
                                          </p:spTgt>
                                        </p:tgtEl>
                                        <p:attrNameLst>
                                          <p:attrName>style.visibility</p:attrName>
                                        </p:attrNameLst>
                                      </p:cBhvr>
                                      <p:to>
                                        <p:strVal val="visible"/>
                                      </p:to>
                                    </p:set>
                                    <p:animEffect transition="in" filter="wipe(up)">
                                      <p:cBhvr>
                                        <p:cTn id="12" dur="500"/>
                                        <p:tgtEl>
                                          <p:spTgt spid="9625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96259">
                                            <p:txEl>
                                              <p:pRg st="3" end="3"/>
                                            </p:txEl>
                                          </p:spTgt>
                                        </p:tgtEl>
                                        <p:attrNameLst>
                                          <p:attrName>style.visibility</p:attrName>
                                        </p:attrNameLst>
                                      </p:cBhvr>
                                      <p:to>
                                        <p:strVal val="visible"/>
                                      </p:to>
                                    </p:set>
                                    <p:animEffect transition="in" filter="wipe(up)">
                                      <p:cBhvr>
                                        <p:cTn id="17" dur="500"/>
                                        <p:tgtEl>
                                          <p:spTgt spid="9625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6259">
                                            <p:txEl>
                                              <p:pRg st="5" end="5"/>
                                            </p:txEl>
                                          </p:spTgt>
                                        </p:tgtEl>
                                        <p:attrNameLst>
                                          <p:attrName>style.visibility</p:attrName>
                                        </p:attrNameLst>
                                      </p:cBhvr>
                                      <p:to>
                                        <p:strVal val="visible"/>
                                      </p:to>
                                    </p:set>
                                    <p:animEffect transition="in" filter="wipe(up)">
                                      <p:cBhvr>
                                        <p:cTn id="22" dur="500"/>
                                        <p:tgtEl>
                                          <p:spTgt spid="96259">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96259">
                                            <p:txEl>
                                              <p:pRg st="6" end="6"/>
                                            </p:txEl>
                                          </p:spTgt>
                                        </p:tgtEl>
                                        <p:attrNameLst>
                                          <p:attrName>style.visibility</p:attrName>
                                        </p:attrNameLst>
                                      </p:cBhvr>
                                      <p:to>
                                        <p:strVal val="visible"/>
                                      </p:to>
                                    </p:set>
                                    <p:animEffect transition="in" filter="wipe(up)">
                                      <p:cBhvr>
                                        <p:cTn id="27" dur="500"/>
                                        <p:tgtEl>
                                          <p:spTgt spid="9625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9626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9626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96259">
                                            <p:txEl>
                                              <p:pRg st="15" end="15"/>
                                            </p:txEl>
                                          </p:spTgt>
                                        </p:tgtEl>
                                        <p:attrNameLst>
                                          <p:attrName>style.visibility</p:attrName>
                                        </p:attrNameLst>
                                      </p:cBhvr>
                                      <p:to>
                                        <p:strVal val="visible"/>
                                      </p:to>
                                    </p:set>
                                    <p:animEffect transition="in" filter="wipe(up)">
                                      <p:cBhvr>
                                        <p:cTn id="40" dur="500"/>
                                        <p:tgtEl>
                                          <p:spTgt spid="9625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E6B88640-A8D4-4420-B75B-B734E80A9C47}"/>
              </a:ext>
            </a:extLst>
          </p:cNvPr>
          <p:cNvSpPr>
            <a:spLocks noGrp="1" noChangeArrowheads="1"/>
          </p:cNvSpPr>
          <p:nvPr>
            <p:ph type="title"/>
          </p:nvPr>
        </p:nvSpPr>
        <p:spPr>
          <a:xfrm>
            <a:off x="762000" y="609600"/>
            <a:ext cx="7772400" cy="1143000"/>
          </a:xfrm>
        </p:spPr>
        <p:txBody>
          <a:bodyPr/>
          <a:lstStyle/>
          <a:p>
            <a:r>
              <a:rPr lang="en-AU" altLang="en-US"/>
              <a:t>Again</a:t>
            </a:r>
          </a:p>
        </p:txBody>
      </p:sp>
      <p:graphicFrame>
        <p:nvGraphicFramePr>
          <p:cNvPr id="2" name="Object 1">
            <a:extLst>
              <a:ext uri="{FF2B5EF4-FFF2-40B4-BE49-F238E27FC236}">
                <a16:creationId xmlns:a16="http://schemas.microsoft.com/office/drawing/2014/main" id="{313D5E54-AC7B-4AB0-8376-F98D7CB2C054}"/>
              </a:ext>
            </a:extLst>
          </p:cNvPr>
          <p:cNvGraphicFramePr>
            <a:graphicFrameLocks noChangeAspect="1"/>
          </p:cNvGraphicFramePr>
          <p:nvPr/>
        </p:nvGraphicFramePr>
        <p:xfrm>
          <a:off x="1371600" y="1828800"/>
          <a:ext cx="2260600" cy="3679825"/>
        </p:xfrm>
        <a:graphic>
          <a:graphicData uri="http://schemas.openxmlformats.org/presentationml/2006/ole">
            <mc:AlternateContent xmlns:mc="http://schemas.openxmlformats.org/markup-compatibility/2006">
              <mc:Choice xmlns:v="urn:schemas-microsoft-com:vml" Requires="v">
                <p:oleObj name="FX Equation" r:id="rId2" imgW="4714286" imgH="7676190" progId="FXEquation.Equation">
                  <p:embed/>
                </p:oleObj>
              </mc:Choice>
              <mc:Fallback>
                <p:oleObj name="FX Equation" r:id="rId2" imgW="4714286" imgH="7676190" progId="FXEquation.Equation">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828800"/>
                        <a:ext cx="2260600" cy="3679825"/>
                      </a:xfrm>
                      <a:prstGeom prst="rect">
                        <a:avLst/>
                      </a:prstGeom>
                      <a:solidFill>
                        <a:srgbClr val="FFFF99">
                          <a:alpha val="58823"/>
                        </a:srgbClr>
                      </a:solidFill>
                      <a:ln w="9525">
                        <a:solidFill>
                          <a:srgbClr val="0000FF"/>
                        </a:solidFill>
                        <a:miter lim="800000"/>
                        <a:headEnd/>
                        <a:tailEnd/>
                      </a:ln>
                    </p:spPr>
                  </p:pic>
                </p:oleObj>
              </mc:Fallback>
            </mc:AlternateContent>
          </a:graphicData>
        </a:graphic>
      </p:graphicFrame>
      <p:graphicFrame>
        <p:nvGraphicFramePr>
          <p:cNvPr id="3" name="Object 2">
            <a:extLst>
              <a:ext uri="{FF2B5EF4-FFF2-40B4-BE49-F238E27FC236}">
                <a16:creationId xmlns:a16="http://schemas.microsoft.com/office/drawing/2014/main" id="{068B5E37-60FE-41EC-90D1-8BA0069FD148}"/>
              </a:ext>
            </a:extLst>
          </p:cNvPr>
          <p:cNvGraphicFramePr>
            <a:graphicFrameLocks noChangeAspect="1"/>
          </p:cNvGraphicFramePr>
          <p:nvPr/>
        </p:nvGraphicFramePr>
        <p:xfrm>
          <a:off x="5181600" y="2895600"/>
          <a:ext cx="3098800" cy="1219200"/>
        </p:xfrm>
        <a:graphic>
          <a:graphicData uri="http://schemas.openxmlformats.org/presentationml/2006/ole">
            <mc:AlternateContent xmlns:mc="http://schemas.openxmlformats.org/markup-compatibility/2006">
              <mc:Choice xmlns:v="urn:schemas-microsoft-com:vml" Requires="v">
                <p:oleObj name="FX Equation" r:id="rId4" imgW="5828571" imgH="2295238" progId="FXEquation.Equation">
                  <p:embed/>
                </p:oleObj>
              </mc:Choice>
              <mc:Fallback>
                <p:oleObj name="FX Equation" r:id="rId4" imgW="5828571" imgH="2295238" progId="FXEquation.Equation">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895600"/>
                        <a:ext cx="3098800" cy="1219200"/>
                      </a:xfrm>
                      <a:prstGeom prst="rect">
                        <a:avLst/>
                      </a:prstGeom>
                      <a:solidFill>
                        <a:srgbClr val="FFFF99"/>
                      </a:solidFill>
                      <a:ln w="9525">
                        <a:solidFill>
                          <a:srgbClr val="0000FF"/>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2EB9CD-3F2D-46CA-96A6-31F04FE52BC5}"/>
              </a:ext>
            </a:extLst>
          </p:cNvPr>
          <p:cNvPicPr>
            <a:picLocks noChangeAspect="1"/>
          </p:cNvPicPr>
          <p:nvPr/>
        </p:nvPicPr>
        <p:blipFill>
          <a:blip r:embed="rId3"/>
          <a:stretch>
            <a:fillRect/>
          </a:stretch>
        </p:blipFill>
        <p:spPr>
          <a:xfrm>
            <a:off x="4068535" y="4515870"/>
            <a:ext cx="538843" cy="1371600"/>
          </a:xfrm>
          <a:prstGeom prst="rect">
            <a:avLst/>
          </a:prstGeom>
        </p:spPr>
      </p:pic>
      <p:sp>
        <p:nvSpPr>
          <p:cNvPr id="5" name="Rectangle 4">
            <a:extLst>
              <a:ext uri="{FF2B5EF4-FFF2-40B4-BE49-F238E27FC236}">
                <a16:creationId xmlns:a16="http://schemas.microsoft.com/office/drawing/2014/main" id="{B2DDE2CF-2B91-490A-B3EF-872D2F75EF00}"/>
              </a:ext>
            </a:extLst>
          </p:cNvPr>
          <p:cNvSpPr/>
          <p:nvPr/>
        </p:nvSpPr>
        <p:spPr bwMode="auto">
          <a:xfrm>
            <a:off x="3886200" y="5791200"/>
            <a:ext cx="919845" cy="9627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7170" name="Text Box 2">
            <a:extLst>
              <a:ext uri="{FF2B5EF4-FFF2-40B4-BE49-F238E27FC236}">
                <a16:creationId xmlns:a16="http://schemas.microsoft.com/office/drawing/2014/main" id="{56FABDE5-FF8F-4601-A159-380EDD55A244}"/>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Apparent Weight</a:t>
            </a:r>
          </a:p>
        </p:txBody>
      </p:sp>
      <p:sp>
        <p:nvSpPr>
          <p:cNvPr id="7171" name="Text Box 3">
            <a:extLst>
              <a:ext uri="{FF2B5EF4-FFF2-40B4-BE49-F238E27FC236}">
                <a16:creationId xmlns:a16="http://schemas.microsoft.com/office/drawing/2014/main" id="{D9022B7E-780F-4811-8585-36E126031727}"/>
              </a:ext>
            </a:extLst>
          </p:cNvPr>
          <p:cNvSpPr txBox="1">
            <a:spLocks noChangeArrowheads="1"/>
          </p:cNvSpPr>
          <p:nvPr/>
        </p:nvSpPr>
        <p:spPr bwMode="auto">
          <a:xfrm>
            <a:off x="381000" y="990600"/>
            <a:ext cx="83058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Arial" panose="020B0604020202020204" pitchFamily="34" charset="0"/>
              </a:rPr>
              <a:t>We are aware that weight is a force, caused by the action of gravity upon our mass.</a:t>
            </a:r>
          </a:p>
          <a:p>
            <a:pPr eaLnBrk="1" hangingPunct="1">
              <a:spcBef>
                <a:spcPct val="50000"/>
              </a:spcBef>
              <a:buFontTx/>
              <a:buNone/>
            </a:pPr>
            <a:r>
              <a:rPr lang="en-US" altLang="en-US" sz="2800" dirty="0">
                <a:solidFill>
                  <a:schemeClr val="accent2"/>
                </a:solidFill>
                <a:latin typeface="Arial" panose="020B0604020202020204" pitchFamily="34" charset="0"/>
              </a:rPr>
              <a:t>However, ‘weight force’ is not what causes us to feel the </a:t>
            </a:r>
            <a:r>
              <a:rPr lang="en-US" altLang="en-US" sz="2800" i="1" dirty="0">
                <a:solidFill>
                  <a:schemeClr val="accent2"/>
                </a:solidFill>
                <a:latin typeface="Arial" panose="020B0604020202020204" pitchFamily="34" charset="0"/>
              </a:rPr>
              <a:t>sensation</a:t>
            </a:r>
            <a:r>
              <a:rPr lang="en-US" altLang="en-US" sz="2800" dirty="0">
                <a:solidFill>
                  <a:schemeClr val="accent2"/>
                </a:solidFill>
                <a:latin typeface="Arial" panose="020B0604020202020204" pitchFamily="34" charset="0"/>
              </a:rPr>
              <a:t> of weight – that is caused by reaction forces.</a:t>
            </a:r>
          </a:p>
        </p:txBody>
      </p:sp>
      <p:sp>
        <p:nvSpPr>
          <p:cNvPr id="7173" name="Text Box 6">
            <a:extLst>
              <a:ext uri="{FF2B5EF4-FFF2-40B4-BE49-F238E27FC236}">
                <a16:creationId xmlns:a16="http://schemas.microsoft.com/office/drawing/2014/main" id="{0C889BC2-D15F-4105-A312-1078C1D4C19E}"/>
              </a:ext>
            </a:extLst>
          </p:cNvPr>
          <p:cNvSpPr txBox="1">
            <a:spLocks noChangeArrowheads="1"/>
          </p:cNvSpPr>
          <p:nvPr/>
        </p:nvSpPr>
        <p:spPr bwMode="auto">
          <a:xfrm>
            <a:off x="37338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AU" altLang="en-US" sz="2800">
              <a:solidFill>
                <a:schemeClr val="accent2"/>
              </a:solidFill>
              <a:latin typeface="Arial" panose="020B0604020202020204" pitchFamily="34" charset="0"/>
            </a:endParaRPr>
          </a:p>
        </p:txBody>
      </p:sp>
      <p:sp>
        <p:nvSpPr>
          <p:cNvPr id="7176" name="Rectangle 9">
            <a:extLst>
              <a:ext uri="{FF2B5EF4-FFF2-40B4-BE49-F238E27FC236}">
                <a16:creationId xmlns:a16="http://schemas.microsoft.com/office/drawing/2014/main" id="{E612EAA4-8C63-4AB4-82EC-00B0597864A8}"/>
              </a:ext>
            </a:extLst>
          </p:cNvPr>
          <p:cNvSpPr>
            <a:spLocks noChangeArrowheads="1"/>
          </p:cNvSpPr>
          <p:nvPr/>
        </p:nvSpPr>
        <p:spPr bwMode="auto">
          <a:xfrm>
            <a:off x="8153400" y="45720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7177" name="Rectangle 10">
            <a:extLst>
              <a:ext uri="{FF2B5EF4-FFF2-40B4-BE49-F238E27FC236}">
                <a16:creationId xmlns:a16="http://schemas.microsoft.com/office/drawing/2014/main" id="{13572D7F-1F64-444A-BB19-D1C9315357D0}"/>
              </a:ext>
            </a:extLst>
          </p:cNvPr>
          <p:cNvSpPr>
            <a:spLocks noChangeArrowheads="1"/>
          </p:cNvSpPr>
          <p:nvPr/>
        </p:nvSpPr>
        <p:spPr bwMode="auto">
          <a:xfrm>
            <a:off x="8229600" y="60198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cxnSp>
        <p:nvCxnSpPr>
          <p:cNvPr id="11" name="Straight Arrow Connector 10">
            <a:extLst>
              <a:ext uri="{FF2B5EF4-FFF2-40B4-BE49-F238E27FC236}">
                <a16:creationId xmlns:a16="http://schemas.microsoft.com/office/drawing/2014/main" id="{62F40506-5E17-4C12-A80E-1B730355E488}"/>
              </a:ext>
            </a:extLst>
          </p:cNvPr>
          <p:cNvCxnSpPr>
            <a:cxnSpLocks/>
          </p:cNvCxnSpPr>
          <p:nvPr/>
        </p:nvCxnSpPr>
        <p:spPr bwMode="auto">
          <a:xfrm>
            <a:off x="4337956" y="5223441"/>
            <a:ext cx="1" cy="132355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A74EBDB-F1DC-4AE9-8C38-854DA0C6F5DD}"/>
              </a:ext>
            </a:extLst>
          </p:cNvPr>
          <p:cNvCxnSpPr>
            <a:cxnSpLocks/>
          </p:cNvCxnSpPr>
          <p:nvPr/>
        </p:nvCxnSpPr>
        <p:spPr bwMode="auto">
          <a:xfrm flipV="1">
            <a:off x="4337956" y="3899334"/>
            <a:ext cx="0" cy="1345332"/>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sp>
        <p:nvSpPr>
          <p:cNvPr id="17" name="Rectangle 16">
            <a:extLst>
              <a:ext uri="{FF2B5EF4-FFF2-40B4-BE49-F238E27FC236}">
                <a16:creationId xmlns:a16="http://schemas.microsoft.com/office/drawing/2014/main" id="{FE4CFAF1-EC7F-41F1-A501-C31F9C969FEA}"/>
              </a:ext>
            </a:extLst>
          </p:cNvPr>
          <p:cNvSpPr/>
          <p:nvPr/>
        </p:nvSpPr>
        <p:spPr>
          <a:xfrm>
            <a:off x="5023757" y="3685071"/>
            <a:ext cx="3581400" cy="2445798"/>
          </a:xfrm>
          <a:prstGeom prst="rect">
            <a:avLst/>
          </a:prstGeom>
        </p:spPr>
        <p:txBody>
          <a:bodyPr wrap="square">
            <a:spAutoFit/>
          </a:bodyPr>
          <a:lstStyle/>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The weight force acts through us onto a surface. The reaction force/normal force acts through the surface onto us – this allows us to experience our own weight. However, it is quite possible to change this reaction force and thus change how we experience weight; we can make ourselves feel heavier, lighter, or even weightless.</a:t>
            </a:r>
          </a:p>
        </p:txBody>
      </p:sp>
    </p:spTree>
    <p:extLst>
      <p:ext uri="{BB962C8B-B14F-4D97-AF65-F5344CB8AC3E}">
        <p14:creationId xmlns:p14="http://schemas.microsoft.com/office/powerpoint/2010/main" val="1594530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626" name="Picture 6" descr="ANd9GcRu3lYx4nclxUVm4JykboQcmEQTQqRH-HeT70ZoDlFZ-pyBhqpFEw">
            <a:extLst>
              <a:ext uri="{FF2B5EF4-FFF2-40B4-BE49-F238E27FC236}">
                <a16:creationId xmlns:a16="http://schemas.microsoft.com/office/drawing/2014/main" id="{62F171EB-F8F6-4ACC-9B60-61AA7E67E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276600"/>
            <a:ext cx="5562600"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2">
            <a:extLst>
              <a:ext uri="{FF2B5EF4-FFF2-40B4-BE49-F238E27FC236}">
                <a16:creationId xmlns:a16="http://schemas.microsoft.com/office/drawing/2014/main" id="{FF798734-D52F-4446-95F0-16A804A8AE2D}"/>
              </a:ext>
            </a:extLst>
          </p:cNvPr>
          <p:cNvSpPr txBox="1">
            <a:spLocks noChangeArrowheads="1"/>
          </p:cNvSpPr>
          <p:nvPr/>
        </p:nvSpPr>
        <p:spPr bwMode="auto">
          <a:xfrm>
            <a:off x="152400" y="258763"/>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a:solidFill>
                  <a:schemeClr val="bg1"/>
                </a:solidFill>
                <a:latin typeface="Arial" panose="020B0604020202020204" pitchFamily="34" charset="0"/>
              </a:rPr>
              <a:t>Practice Q 1 </a:t>
            </a:r>
          </a:p>
        </p:txBody>
      </p:sp>
      <p:sp>
        <p:nvSpPr>
          <p:cNvPr id="26628" name="Text Box 3">
            <a:extLst>
              <a:ext uri="{FF2B5EF4-FFF2-40B4-BE49-F238E27FC236}">
                <a16:creationId xmlns:a16="http://schemas.microsoft.com/office/drawing/2014/main" id="{AB4F9B31-3F2F-43AD-B68C-3CF1994039C6}"/>
              </a:ext>
            </a:extLst>
          </p:cNvPr>
          <p:cNvSpPr txBox="1">
            <a:spLocks noChangeArrowheads="1"/>
          </p:cNvSpPr>
          <p:nvPr/>
        </p:nvSpPr>
        <p:spPr bwMode="auto">
          <a:xfrm>
            <a:off x="228600" y="1066800"/>
            <a:ext cx="87630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bg1"/>
                </a:solidFill>
                <a:latin typeface="Arial" panose="020B0604020202020204" pitchFamily="34" charset="0"/>
              </a:rPr>
              <a:t>LEO = Low Earth Orbit (altitude = 160-2000 km)</a:t>
            </a:r>
          </a:p>
          <a:p>
            <a:pPr eaLnBrk="1" hangingPunct="1">
              <a:spcBef>
                <a:spcPct val="50000"/>
              </a:spcBef>
              <a:buFontTx/>
              <a:buNone/>
            </a:pPr>
            <a:r>
              <a:rPr lang="en-US" altLang="en-US" sz="2800">
                <a:solidFill>
                  <a:schemeClr val="bg1"/>
                </a:solidFill>
                <a:latin typeface="Arial" panose="020B0604020202020204" pitchFamily="34" charset="0"/>
              </a:rPr>
              <a:t>The international space station orbits at a LEO altitude of 400 km. Calculate the acceleration due to Earth’s gravity at this height.</a:t>
            </a:r>
          </a:p>
          <a:p>
            <a:pPr eaLnBrk="1" hangingPunct="1">
              <a:spcBef>
                <a:spcPct val="50000"/>
              </a:spcBef>
              <a:buFontTx/>
              <a:buNone/>
            </a:pPr>
            <a:endParaRPr lang="en-US" altLang="en-US" sz="2800">
              <a:solidFill>
                <a:schemeClr val="bg1"/>
              </a:solidFill>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9A26CAF8-72AB-46E0-B4B6-AD92B59E2F46}"/>
              </a:ext>
            </a:extLst>
          </p:cNvPr>
          <p:cNvSpPr txBox="1">
            <a:spLocks noChangeArrowheads="1"/>
          </p:cNvSpPr>
          <p:nvPr/>
        </p:nvSpPr>
        <p:spPr bwMode="auto">
          <a:xfrm>
            <a:off x="228600" y="334963"/>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a:solidFill>
                  <a:schemeClr val="accent2"/>
                </a:solidFill>
                <a:latin typeface="Arial" panose="020B0604020202020204" pitchFamily="34" charset="0"/>
              </a:rPr>
              <a:t>Gravitational Acceleration</a:t>
            </a:r>
          </a:p>
        </p:txBody>
      </p:sp>
      <p:sp>
        <p:nvSpPr>
          <p:cNvPr id="28675" name="Text Box 3">
            <a:extLst>
              <a:ext uri="{FF2B5EF4-FFF2-40B4-BE49-F238E27FC236}">
                <a16:creationId xmlns:a16="http://schemas.microsoft.com/office/drawing/2014/main" id="{91F6ED5A-0DA9-4F01-A6E6-638465DAEB94}"/>
              </a:ext>
            </a:extLst>
          </p:cNvPr>
          <p:cNvSpPr txBox="1">
            <a:spLocks noChangeArrowheads="1"/>
          </p:cNvSpPr>
          <p:nvPr/>
        </p:nvSpPr>
        <p:spPr bwMode="auto">
          <a:xfrm>
            <a:off x="228600" y="1295400"/>
            <a:ext cx="8610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accent2"/>
                </a:solidFill>
                <a:latin typeface="Arial" panose="020B0604020202020204" pitchFamily="34" charset="0"/>
              </a:rPr>
              <a:t>The acceleration of gravity decreases slowly with altitude:</a:t>
            </a:r>
          </a:p>
        </p:txBody>
      </p:sp>
      <p:pic>
        <p:nvPicPr>
          <p:cNvPr id="28676" name="Picture 4">
            <a:extLst>
              <a:ext uri="{FF2B5EF4-FFF2-40B4-BE49-F238E27FC236}">
                <a16:creationId xmlns:a16="http://schemas.microsoft.com/office/drawing/2014/main" id="{222F40A6-11E9-4A98-A01C-7D1A95B46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0"/>
            <a:ext cx="6029325"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50671D2-F373-4AE5-B92A-DDEE07E1C3A8}"/>
              </a:ext>
            </a:extLst>
          </p:cNvPr>
          <p:cNvSpPr>
            <a:spLocks noGrp="1" noChangeArrowheads="1"/>
          </p:cNvSpPr>
          <p:nvPr>
            <p:ph type="title"/>
          </p:nvPr>
        </p:nvSpPr>
        <p:spPr>
          <a:xfrm>
            <a:off x="685800" y="381000"/>
            <a:ext cx="7772400" cy="1143000"/>
          </a:xfrm>
        </p:spPr>
        <p:txBody>
          <a:bodyPr/>
          <a:lstStyle/>
          <a:p>
            <a:pPr algn="l"/>
            <a:r>
              <a:rPr lang="en-AU" altLang="en-US">
                <a:solidFill>
                  <a:schemeClr val="bg1"/>
                </a:solidFill>
                <a:latin typeface="Arial" panose="020B0604020202020204" pitchFamily="34" charset="0"/>
              </a:rPr>
              <a:t>Q 2</a:t>
            </a:r>
          </a:p>
        </p:txBody>
      </p:sp>
      <p:sp>
        <p:nvSpPr>
          <p:cNvPr id="29699" name="Rectangle 3">
            <a:extLst>
              <a:ext uri="{FF2B5EF4-FFF2-40B4-BE49-F238E27FC236}">
                <a16:creationId xmlns:a16="http://schemas.microsoft.com/office/drawing/2014/main" id="{4ACD4D13-69F8-4B29-9436-12CAA522C53E}"/>
              </a:ext>
            </a:extLst>
          </p:cNvPr>
          <p:cNvSpPr>
            <a:spLocks noGrp="1" noChangeArrowheads="1"/>
          </p:cNvSpPr>
          <p:nvPr>
            <p:ph type="body" idx="1"/>
          </p:nvPr>
        </p:nvSpPr>
        <p:spPr>
          <a:xfrm>
            <a:off x="457200" y="1676400"/>
            <a:ext cx="8001000" cy="4114800"/>
          </a:xfrm>
        </p:spPr>
        <p:txBody>
          <a:bodyPr/>
          <a:lstStyle/>
          <a:p>
            <a:pPr marL="0" indent="0">
              <a:buFontTx/>
              <a:buNone/>
            </a:pPr>
            <a:r>
              <a:rPr lang="en-AU" altLang="en-US">
                <a:solidFill>
                  <a:schemeClr val="bg1"/>
                </a:solidFill>
                <a:latin typeface="Arial" panose="020B0604020202020204" pitchFamily="34" charset="0"/>
              </a:rPr>
              <a:t>A meteor is located ¾ of the way to the Moon on a line directly between the Earth and the Moon. What is its acceleration due to gravity?</a:t>
            </a:r>
          </a:p>
        </p:txBody>
      </p:sp>
      <p:sp>
        <p:nvSpPr>
          <p:cNvPr id="29700" name="Picture 5" descr="earth+and+moon">
            <a:extLst>
              <a:ext uri="{FF2B5EF4-FFF2-40B4-BE49-F238E27FC236}">
                <a16:creationId xmlns:a16="http://schemas.microsoft.com/office/drawing/2014/main" id="{21C9F1CB-7693-4C20-8E2F-26B370C7819C}"/>
              </a:ext>
            </a:extLst>
          </p:cNvPr>
          <p:cNvSpPr>
            <a:spLocks noChangeAspect="1" noChangeArrowheads="1"/>
          </p:cNvSpPr>
          <p:nvPr/>
        </p:nvSpPr>
        <p:spPr bwMode="auto">
          <a:xfrm>
            <a:off x="1828800" y="3962400"/>
            <a:ext cx="52578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151DBB2F-C49D-4D10-8A4D-DCC447F40973}"/>
              </a:ext>
            </a:extLst>
          </p:cNvPr>
          <p:cNvSpPr txBox="1">
            <a:spLocks noChangeArrowheads="1"/>
          </p:cNvSpPr>
          <p:nvPr/>
        </p:nvSpPr>
        <p:spPr bwMode="auto">
          <a:xfrm>
            <a:off x="152400" y="258763"/>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a:solidFill>
                  <a:schemeClr val="accent2"/>
                </a:solidFill>
                <a:latin typeface="Arial" panose="020B0604020202020204" pitchFamily="34" charset="0"/>
              </a:rPr>
              <a:t>Gravitational Acceleration</a:t>
            </a:r>
          </a:p>
        </p:txBody>
      </p:sp>
      <p:sp>
        <p:nvSpPr>
          <p:cNvPr id="30723" name="Text Box 3">
            <a:extLst>
              <a:ext uri="{FF2B5EF4-FFF2-40B4-BE49-F238E27FC236}">
                <a16:creationId xmlns:a16="http://schemas.microsoft.com/office/drawing/2014/main" id="{52C98EC4-2181-4329-A67E-F635ABAA6B96}"/>
              </a:ext>
            </a:extLst>
          </p:cNvPr>
          <p:cNvSpPr txBox="1">
            <a:spLocks noChangeArrowheads="1"/>
          </p:cNvSpPr>
          <p:nvPr/>
        </p:nvSpPr>
        <p:spPr bwMode="auto">
          <a:xfrm>
            <a:off x="228600" y="1066800"/>
            <a:ext cx="8763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accent2"/>
                </a:solidFill>
                <a:latin typeface="Arial" panose="020B0604020202020204" pitchFamily="34" charset="0"/>
              </a:rPr>
              <a:t>Once the altitude becomes comparable to the radius of the Earth, the decrease in the acceleration of gravity is much larger:</a:t>
            </a:r>
          </a:p>
        </p:txBody>
      </p:sp>
      <p:pic>
        <p:nvPicPr>
          <p:cNvPr id="30724" name="Picture 4">
            <a:extLst>
              <a:ext uri="{FF2B5EF4-FFF2-40B4-BE49-F238E27FC236}">
                <a16:creationId xmlns:a16="http://schemas.microsoft.com/office/drawing/2014/main" id="{2F24EEAE-6C94-4A79-833C-39C5CB8A2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00325"/>
            <a:ext cx="5772150"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5372084-8A3C-4CEA-989B-3385C11500DC}"/>
              </a:ext>
            </a:extLst>
          </p:cNvPr>
          <p:cNvSpPr>
            <a:spLocks noGrp="1" noChangeArrowheads="1"/>
          </p:cNvSpPr>
          <p:nvPr>
            <p:ph type="title"/>
          </p:nvPr>
        </p:nvSpPr>
        <p:spPr>
          <a:xfrm>
            <a:off x="685800" y="152400"/>
            <a:ext cx="7772400" cy="1143000"/>
          </a:xfrm>
        </p:spPr>
        <p:txBody>
          <a:bodyPr/>
          <a:lstStyle/>
          <a:p>
            <a:pPr algn="l"/>
            <a:r>
              <a:rPr lang="en-AU" altLang="en-US">
                <a:solidFill>
                  <a:schemeClr val="bg1"/>
                </a:solidFill>
                <a:latin typeface="Arial" panose="020B0604020202020204" pitchFamily="34" charset="0"/>
              </a:rPr>
              <a:t>Sample Q 3</a:t>
            </a:r>
          </a:p>
        </p:txBody>
      </p:sp>
      <p:sp>
        <p:nvSpPr>
          <p:cNvPr id="31747" name="Rectangle 3">
            <a:extLst>
              <a:ext uri="{FF2B5EF4-FFF2-40B4-BE49-F238E27FC236}">
                <a16:creationId xmlns:a16="http://schemas.microsoft.com/office/drawing/2014/main" id="{82C82372-0EAD-4035-B852-F4777EFD6B21}"/>
              </a:ext>
            </a:extLst>
          </p:cNvPr>
          <p:cNvSpPr>
            <a:spLocks noGrp="1" noChangeArrowheads="1"/>
          </p:cNvSpPr>
          <p:nvPr>
            <p:ph type="body" idx="1"/>
          </p:nvPr>
        </p:nvSpPr>
        <p:spPr>
          <a:xfrm>
            <a:off x="533400" y="1295400"/>
            <a:ext cx="8001000" cy="4114800"/>
          </a:xfrm>
        </p:spPr>
        <p:txBody>
          <a:bodyPr/>
          <a:lstStyle/>
          <a:p>
            <a:pPr marL="0" indent="0">
              <a:buFontTx/>
              <a:buNone/>
            </a:pPr>
            <a:r>
              <a:rPr lang="en-AU" altLang="en-US" sz="2800">
                <a:solidFill>
                  <a:schemeClr val="bg1"/>
                </a:solidFill>
                <a:latin typeface="Arial" panose="020B0604020202020204" pitchFamily="34" charset="0"/>
              </a:rPr>
              <a:t>The Enterprise is located between a moon and its planet, which is 50x the mass of the moon. They are distance R apart. Captain Kirk’s instruments tell him that the gravitational pull of the planet is twice the gravitational pull of the moon. Find his location in terms of ‘R’.</a:t>
            </a:r>
          </a:p>
        </p:txBody>
      </p:sp>
      <p:pic>
        <p:nvPicPr>
          <p:cNvPr id="31748" name="Picture 5" descr="USS_Enterprise_%28NCC-1701%29,_ENT">
            <a:extLst>
              <a:ext uri="{FF2B5EF4-FFF2-40B4-BE49-F238E27FC236}">
                <a16:creationId xmlns:a16="http://schemas.microsoft.com/office/drawing/2014/main" id="{781DC99A-8E8E-49E9-A461-C4758474B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943350"/>
            <a:ext cx="47244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59C55B86-1181-4B51-9108-BC7B42F9B081}"/>
              </a:ext>
            </a:extLst>
          </p:cNvPr>
          <p:cNvSpPr>
            <a:spLocks noGrp="1" noChangeArrowheads="1"/>
          </p:cNvSpPr>
          <p:nvPr>
            <p:ph type="title"/>
          </p:nvPr>
        </p:nvSpPr>
        <p:spPr/>
        <p:txBody>
          <a:bodyPr/>
          <a:lstStyle/>
          <a:p>
            <a:r>
              <a:rPr lang="en-AU" altLang="en-US"/>
              <a:t>et</a:t>
            </a:r>
          </a:p>
        </p:txBody>
      </p:sp>
      <p:sp>
        <p:nvSpPr>
          <p:cNvPr id="33795" name="Content Placeholder 2">
            <a:extLst>
              <a:ext uri="{FF2B5EF4-FFF2-40B4-BE49-F238E27FC236}">
                <a16:creationId xmlns:a16="http://schemas.microsoft.com/office/drawing/2014/main" id="{160C08FA-EB5F-4F44-A6FE-00384D2568F9}"/>
              </a:ext>
            </a:extLst>
          </p:cNvPr>
          <p:cNvSpPr>
            <a:spLocks noGrp="1" noChangeArrowheads="1"/>
          </p:cNvSpPr>
          <p:nvPr>
            <p:ph idx="1"/>
          </p:nvPr>
        </p:nvSpPr>
        <p:spPr/>
        <p:txBody>
          <a:bodyPr/>
          <a:lstStyle/>
          <a:p>
            <a:endParaRPr lang="en-AU" altLang="en-US"/>
          </a:p>
        </p:txBody>
      </p:sp>
      <p:pic>
        <p:nvPicPr>
          <p:cNvPr id="33796" name="Picture 2" descr="https://cumbriansky.files.wordpress.com/2014/12/comet-orbits.png">
            <a:extLst>
              <a:ext uri="{FF2B5EF4-FFF2-40B4-BE49-F238E27FC236}">
                <a16:creationId xmlns:a16="http://schemas.microsoft.com/office/drawing/2014/main" id="{5EA29BFD-9EA3-46D3-9BAB-2A3ECBC9B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875"/>
            <a:ext cx="9731375"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3">
            <a:extLst>
              <a:ext uri="{FF2B5EF4-FFF2-40B4-BE49-F238E27FC236}">
                <a16:creationId xmlns:a16="http://schemas.microsoft.com/office/drawing/2014/main" id="{9C28B6D6-E8BD-4D13-8509-86B6AB16DD15}"/>
              </a:ext>
            </a:extLst>
          </p:cNvPr>
          <p:cNvSpPr txBox="1">
            <a:spLocks noChangeArrowheads="1"/>
          </p:cNvSpPr>
          <p:nvPr/>
        </p:nvSpPr>
        <p:spPr bwMode="auto">
          <a:xfrm>
            <a:off x="6111875" y="457200"/>
            <a:ext cx="2286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4400">
                <a:solidFill>
                  <a:schemeClr val="bg1"/>
                </a:solidFill>
                <a:latin typeface="Arial" panose="020B0604020202020204" pitchFamily="34" charset="0"/>
              </a:rPr>
              <a:t>Orbital motion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a:extLst>
              <a:ext uri="{FF2B5EF4-FFF2-40B4-BE49-F238E27FC236}">
                <a16:creationId xmlns:a16="http://schemas.microsoft.com/office/drawing/2014/main" id="{7EAED972-19A8-4C3E-95A0-200F0CF490FD}"/>
              </a:ext>
            </a:extLst>
          </p:cNvPr>
          <p:cNvSpPr>
            <a:spLocks noGrp="1" noChangeArrowheads="1"/>
          </p:cNvSpPr>
          <p:nvPr>
            <p:ph type="title"/>
          </p:nvPr>
        </p:nvSpPr>
        <p:spPr>
          <a:xfrm>
            <a:off x="685800" y="-76200"/>
            <a:ext cx="7772400" cy="1143000"/>
          </a:xfrm>
        </p:spPr>
        <p:txBody>
          <a:bodyPr/>
          <a:lstStyle/>
          <a:p>
            <a:r>
              <a:rPr lang="en-US" altLang="en-US" sz="4000" u="sng">
                <a:latin typeface="Arial" panose="020B0604020202020204" pitchFamily="34" charset="0"/>
                <a:cs typeface="Arial" panose="020B0604020202020204" pitchFamily="34" charset="0"/>
              </a:rPr>
              <a:t>Free fall off a cliff – ‘old hat’ now</a:t>
            </a:r>
          </a:p>
        </p:txBody>
      </p:sp>
      <p:pic>
        <p:nvPicPr>
          <p:cNvPr id="34819" name="Picture 2" descr="https://i.ytimg.com/vi/EiP-b_-ZC00/maxresdefault.jpg">
            <a:extLst>
              <a:ext uri="{FF2B5EF4-FFF2-40B4-BE49-F238E27FC236}">
                <a16:creationId xmlns:a16="http://schemas.microsoft.com/office/drawing/2014/main" id="{8D3DB509-36A5-41C8-A1AA-42E5AAD1C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13" y="1295400"/>
            <a:ext cx="8288337" cy="467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1">
            <a:extLst>
              <a:ext uri="{FF2B5EF4-FFF2-40B4-BE49-F238E27FC236}">
                <a16:creationId xmlns:a16="http://schemas.microsoft.com/office/drawing/2014/main" id="{2FD4ADBA-D69F-412A-AEE6-7ACC0CDA16C9}"/>
              </a:ext>
            </a:extLst>
          </p:cNvPr>
          <p:cNvSpPr>
            <a:spLocks noChangeArrowheads="1"/>
          </p:cNvSpPr>
          <p:nvPr/>
        </p:nvSpPr>
        <p:spPr bwMode="auto">
          <a:xfrm>
            <a:off x="3657600" y="2057400"/>
            <a:ext cx="762000" cy="152400"/>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6" name="Rectangle 5">
            <a:extLst>
              <a:ext uri="{FF2B5EF4-FFF2-40B4-BE49-F238E27FC236}">
                <a16:creationId xmlns:a16="http://schemas.microsoft.com/office/drawing/2014/main" id="{067D343A-1477-48ED-8023-B5EB2A9C48EC}"/>
              </a:ext>
            </a:extLst>
          </p:cNvPr>
          <p:cNvSpPr>
            <a:spLocks noChangeArrowheads="1"/>
          </p:cNvSpPr>
          <p:nvPr/>
        </p:nvSpPr>
        <p:spPr bwMode="auto">
          <a:xfrm>
            <a:off x="6705600" y="2057400"/>
            <a:ext cx="2133600" cy="1295400"/>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7" name="Rectangle 6">
            <a:extLst>
              <a:ext uri="{FF2B5EF4-FFF2-40B4-BE49-F238E27FC236}">
                <a16:creationId xmlns:a16="http://schemas.microsoft.com/office/drawing/2014/main" id="{808F6976-60AD-4CDE-B173-1D7721AFBD6C}"/>
              </a:ext>
            </a:extLst>
          </p:cNvPr>
          <p:cNvSpPr>
            <a:spLocks noChangeArrowheads="1"/>
          </p:cNvSpPr>
          <p:nvPr/>
        </p:nvSpPr>
        <p:spPr bwMode="auto">
          <a:xfrm>
            <a:off x="4572000" y="2057400"/>
            <a:ext cx="2270125" cy="1295400"/>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8" name="Rectangle 7">
            <a:extLst>
              <a:ext uri="{FF2B5EF4-FFF2-40B4-BE49-F238E27FC236}">
                <a16:creationId xmlns:a16="http://schemas.microsoft.com/office/drawing/2014/main" id="{AC557D9F-5D60-4F94-96AF-EA3ED5EA1203}"/>
              </a:ext>
            </a:extLst>
          </p:cNvPr>
          <p:cNvSpPr>
            <a:spLocks noChangeArrowheads="1"/>
          </p:cNvSpPr>
          <p:nvPr/>
        </p:nvSpPr>
        <p:spPr bwMode="auto">
          <a:xfrm>
            <a:off x="5145088" y="3632200"/>
            <a:ext cx="3770312" cy="939800"/>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grpSp>
        <p:nvGrpSpPr>
          <p:cNvPr id="2" name="Group 2">
            <a:extLst>
              <a:ext uri="{FF2B5EF4-FFF2-40B4-BE49-F238E27FC236}">
                <a16:creationId xmlns:a16="http://schemas.microsoft.com/office/drawing/2014/main" id="{9853692D-7EC4-449F-AAE3-A224D29391E0}"/>
              </a:ext>
            </a:extLst>
          </p:cNvPr>
          <p:cNvGrpSpPr>
            <a:grpSpLocks/>
          </p:cNvGrpSpPr>
          <p:nvPr/>
        </p:nvGrpSpPr>
        <p:grpSpPr bwMode="auto">
          <a:xfrm>
            <a:off x="4957763" y="4624388"/>
            <a:ext cx="3770312" cy="1535112"/>
            <a:chOff x="4957354" y="4624251"/>
            <a:chExt cx="3770811" cy="1535776"/>
          </a:xfrm>
        </p:grpSpPr>
        <p:sp>
          <p:nvSpPr>
            <p:cNvPr id="34828" name="Rectangle 8">
              <a:extLst>
                <a:ext uri="{FF2B5EF4-FFF2-40B4-BE49-F238E27FC236}">
                  <a16:creationId xmlns:a16="http://schemas.microsoft.com/office/drawing/2014/main" id="{6021DFD1-35E4-41F3-93A9-06AFF6CBDF7A}"/>
                </a:ext>
              </a:extLst>
            </p:cNvPr>
            <p:cNvSpPr>
              <a:spLocks noChangeArrowheads="1"/>
            </p:cNvSpPr>
            <p:nvPr/>
          </p:nvSpPr>
          <p:spPr bwMode="auto">
            <a:xfrm>
              <a:off x="4957354" y="5029200"/>
              <a:ext cx="3770811" cy="1130827"/>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34829" name="Rectangle 9">
              <a:extLst>
                <a:ext uri="{FF2B5EF4-FFF2-40B4-BE49-F238E27FC236}">
                  <a16:creationId xmlns:a16="http://schemas.microsoft.com/office/drawing/2014/main" id="{1F5A7A03-75A1-4FA3-8AB7-DF8DF8A8003E}"/>
                </a:ext>
              </a:extLst>
            </p:cNvPr>
            <p:cNvSpPr>
              <a:spLocks noChangeArrowheads="1"/>
            </p:cNvSpPr>
            <p:nvPr/>
          </p:nvSpPr>
          <p:spPr bwMode="auto">
            <a:xfrm>
              <a:off x="5516880" y="4624251"/>
              <a:ext cx="3013165" cy="1130827"/>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grpSp>
      <p:sp>
        <p:nvSpPr>
          <p:cNvPr id="12" name="Rectangle 11">
            <a:extLst>
              <a:ext uri="{FF2B5EF4-FFF2-40B4-BE49-F238E27FC236}">
                <a16:creationId xmlns:a16="http://schemas.microsoft.com/office/drawing/2014/main" id="{4BB0ED95-2C1F-41A6-885B-2EBBEC0DCE4E}"/>
              </a:ext>
            </a:extLst>
          </p:cNvPr>
          <p:cNvSpPr>
            <a:spLocks noChangeArrowheads="1"/>
          </p:cNvSpPr>
          <p:nvPr/>
        </p:nvSpPr>
        <p:spPr bwMode="auto">
          <a:xfrm>
            <a:off x="914400" y="4343400"/>
            <a:ext cx="1676400" cy="1143000"/>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13" name="Rectangle 12">
            <a:extLst>
              <a:ext uri="{FF2B5EF4-FFF2-40B4-BE49-F238E27FC236}">
                <a16:creationId xmlns:a16="http://schemas.microsoft.com/office/drawing/2014/main" id="{F301D2EE-9180-44E5-A8E8-B629E69CA4A6}"/>
              </a:ext>
            </a:extLst>
          </p:cNvPr>
          <p:cNvSpPr>
            <a:spLocks noChangeArrowheads="1"/>
          </p:cNvSpPr>
          <p:nvPr/>
        </p:nvSpPr>
        <p:spPr bwMode="auto">
          <a:xfrm>
            <a:off x="2743200" y="4343400"/>
            <a:ext cx="2514600" cy="571500"/>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14" name="Rectangle 13">
            <a:extLst>
              <a:ext uri="{FF2B5EF4-FFF2-40B4-BE49-F238E27FC236}">
                <a16:creationId xmlns:a16="http://schemas.microsoft.com/office/drawing/2014/main" id="{546A3828-879D-4E37-BBE9-AD14CA7911C6}"/>
              </a:ext>
            </a:extLst>
          </p:cNvPr>
          <p:cNvSpPr>
            <a:spLocks noChangeArrowheads="1"/>
          </p:cNvSpPr>
          <p:nvPr/>
        </p:nvSpPr>
        <p:spPr bwMode="auto">
          <a:xfrm>
            <a:off x="2819400" y="5029200"/>
            <a:ext cx="2514600" cy="938213"/>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grpId="0"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grpId="0" nodeType="clickEffect">
                                  <p:stCondLst>
                                    <p:cond delay="0"/>
                                  </p:stCondLst>
                                  <p:childTnLst>
                                    <p:anim calcmode="lin" valueType="num">
                                      <p:cBhvr additive="base">
                                        <p:cTn id="12" dur="500"/>
                                        <p:tgtEl>
                                          <p:spTgt spid="13"/>
                                        </p:tgtEl>
                                        <p:attrNameLst>
                                          <p:attrName>ppt_x</p:attrName>
                                        </p:attrNameLst>
                                      </p:cBhvr>
                                      <p:tavLst>
                                        <p:tav tm="0">
                                          <p:val>
                                            <p:strVal val="ppt_x"/>
                                          </p:val>
                                        </p:tav>
                                        <p:tav tm="100000">
                                          <p:val>
                                            <p:strVal val="ppt_x"/>
                                          </p:val>
                                        </p:tav>
                                      </p:tavLst>
                                    </p:anim>
                                    <p:anim calcmode="lin" valueType="num">
                                      <p:cBhvr additive="base">
                                        <p:cTn id="13" dur="500"/>
                                        <p:tgtEl>
                                          <p:spTgt spid="13"/>
                                        </p:tgtEl>
                                        <p:attrNameLst>
                                          <p:attrName>ppt_y</p:attrName>
                                        </p:attrNameLst>
                                      </p:cBhvr>
                                      <p:tavLst>
                                        <p:tav tm="0">
                                          <p:val>
                                            <p:strVal val="ppt_y"/>
                                          </p:val>
                                        </p:tav>
                                        <p:tav tm="100000">
                                          <p:val>
                                            <p:strVal val="1+ppt_h/2"/>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fill="hold" grpId="0" nodeType="clickEffect">
                                  <p:stCondLst>
                                    <p:cond delay="0"/>
                                  </p:stCondLst>
                                  <p:childTnLst>
                                    <p:anim calcmode="lin" valueType="num">
                                      <p:cBhvr additive="base">
                                        <p:cTn id="18" dur="500"/>
                                        <p:tgtEl>
                                          <p:spTgt spid="14"/>
                                        </p:tgtEl>
                                        <p:attrNameLst>
                                          <p:attrName>ppt_x</p:attrName>
                                        </p:attrNameLst>
                                      </p:cBhvr>
                                      <p:tavLst>
                                        <p:tav tm="0">
                                          <p:val>
                                            <p:strVal val="ppt_x"/>
                                          </p:val>
                                        </p:tav>
                                        <p:tav tm="100000">
                                          <p:val>
                                            <p:strVal val="ppt_x"/>
                                          </p:val>
                                        </p:tav>
                                      </p:tavLst>
                                    </p:anim>
                                    <p:anim calcmode="lin" valueType="num">
                                      <p:cBhvr additive="base">
                                        <p:cTn id="19" dur="500"/>
                                        <p:tgtEl>
                                          <p:spTgt spid="14"/>
                                        </p:tgtEl>
                                        <p:attrNameLst>
                                          <p:attrName>ppt_y</p:attrName>
                                        </p:attrNameLst>
                                      </p:cBhvr>
                                      <p:tavLst>
                                        <p:tav tm="0">
                                          <p:val>
                                            <p:strVal val="ppt_y"/>
                                          </p:val>
                                        </p:tav>
                                        <p:tav tm="100000">
                                          <p:val>
                                            <p:strVal val="1+ppt_h/2"/>
                                          </p:val>
                                        </p:tav>
                                      </p:tavLst>
                                    </p:anim>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fill="hold" grpId="0" nodeType="clickEffect">
                                  <p:stCondLst>
                                    <p:cond delay="0"/>
                                  </p:stCondLst>
                                  <p:childTnLst>
                                    <p:anim calcmode="lin" valueType="num">
                                      <p:cBhvr additive="base">
                                        <p:cTn id="24" dur="500"/>
                                        <p:tgtEl>
                                          <p:spTgt spid="6"/>
                                        </p:tgtEl>
                                        <p:attrNameLst>
                                          <p:attrName>ppt_x</p:attrName>
                                        </p:attrNameLst>
                                      </p:cBhvr>
                                      <p:tavLst>
                                        <p:tav tm="0">
                                          <p:val>
                                            <p:strVal val="ppt_x"/>
                                          </p:val>
                                        </p:tav>
                                        <p:tav tm="100000">
                                          <p:val>
                                            <p:strVal val="ppt_x"/>
                                          </p:val>
                                        </p:tav>
                                      </p:tavLst>
                                    </p:anim>
                                    <p:anim calcmode="lin" valueType="num">
                                      <p:cBhvr additive="base">
                                        <p:cTn id="25" dur="500"/>
                                        <p:tgtEl>
                                          <p:spTgt spid="6"/>
                                        </p:tgtEl>
                                        <p:attrNameLst>
                                          <p:attrName>ppt_y</p:attrName>
                                        </p:attrNameLst>
                                      </p:cBhvr>
                                      <p:tavLst>
                                        <p:tav tm="0">
                                          <p:val>
                                            <p:strVal val="ppt_y"/>
                                          </p:val>
                                        </p:tav>
                                        <p:tav tm="100000">
                                          <p:val>
                                            <p:strVal val="1+ppt_h/2"/>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xit" presetSubtype="4" fill="hold" grpId="0" nodeType="clickEffect">
                                  <p:stCondLst>
                                    <p:cond delay="0"/>
                                  </p:stCondLst>
                                  <p:childTnLst>
                                    <p:anim calcmode="lin" valueType="num">
                                      <p:cBhvr additive="base">
                                        <p:cTn id="30" dur="500"/>
                                        <p:tgtEl>
                                          <p:spTgt spid="7"/>
                                        </p:tgtEl>
                                        <p:attrNameLst>
                                          <p:attrName>ppt_x</p:attrName>
                                        </p:attrNameLst>
                                      </p:cBhvr>
                                      <p:tavLst>
                                        <p:tav tm="0">
                                          <p:val>
                                            <p:strVal val="ppt_x"/>
                                          </p:val>
                                        </p:tav>
                                        <p:tav tm="100000">
                                          <p:val>
                                            <p:strVal val="ppt_x"/>
                                          </p:val>
                                        </p:tav>
                                      </p:tavLst>
                                    </p:anim>
                                    <p:anim calcmode="lin" valueType="num">
                                      <p:cBhvr additive="base">
                                        <p:cTn id="31" dur="500"/>
                                        <p:tgtEl>
                                          <p:spTgt spid="7"/>
                                        </p:tgtEl>
                                        <p:attrNameLst>
                                          <p:attrName>ppt_y</p:attrName>
                                        </p:attrNameLst>
                                      </p:cBhvr>
                                      <p:tavLst>
                                        <p:tav tm="0">
                                          <p:val>
                                            <p:strVal val="ppt_y"/>
                                          </p:val>
                                        </p:tav>
                                        <p:tav tm="100000">
                                          <p:val>
                                            <p:strVal val="1+ppt_h/2"/>
                                          </p:val>
                                        </p:tav>
                                      </p:tavLst>
                                    </p:anim>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grpId="0" nodeType="clickEffect">
                                  <p:stCondLst>
                                    <p:cond delay="0"/>
                                  </p:stCondLst>
                                  <p:childTnLst>
                                    <p:anim calcmode="lin" valueType="num">
                                      <p:cBhvr additive="base">
                                        <p:cTn id="36" dur="500"/>
                                        <p:tgtEl>
                                          <p:spTgt spid="8"/>
                                        </p:tgtEl>
                                        <p:attrNameLst>
                                          <p:attrName>ppt_x</p:attrName>
                                        </p:attrNameLst>
                                      </p:cBhvr>
                                      <p:tavLst>
                                        <p:tav tm="0">
                                          <p:val>
                                            <p:strVal val="ppt_x"/>
                                          </p:val>
                                        </p:tav>
                                        <p:tav tm="100000">
                                          <p:val>
                                            <p:strVal val="ppt_x"/>
                                          </p:val>
                                        </p:tav>
                                      </p:tavLst>
                                    </p:anim>
                                    <p:anim calcmode="lin" valueType="num">
                                      <p:cBhvr additive="base">
                                        <p:cTn id="37" dur="500"/>
                                        <p:tgtEl>
                                          <p:spTgt spid="8"/>
                                        </p:tgtEl>
                                        <p:attrNameLst>
                                          <p:attrName>ppt_y</p:attrName>
                                        </p:attrNameLst>
                                      </p:cBhvr>
                                      <p:tavLst>
                                        <p:tav tm="0">
                                          <p:val>
                                            <p:strVal val="ppt_y"/>
                                          </p:val>
                                        </p:tav>
                                        <p:tav tm="100000">
                                          <p:val>
                                            <p:strVal val="1+ppt_h/2"/>
                                          </p:val>
                                        </p:tav>
                                      </p:tavLst>
                                    </p:anim>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xit" presetSubtype="4" fill="hold" nodeType="click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ppt_x"/>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C3242428-2449-4770-A268-149F43037E98}"/>
              </a:ext>
            </a:extLst>
          </p:cNvPr>
          <p:cNvSpPr>
            <a:spLocks noGrp="1" noChangeArrowheads="1"/>
          </p:cNvSpPr>
          <p:nvPr>
            <p:ph type="title"/>
          </p:nvPr>
        </p:nvSpPr>
        <p:spPr>
          <a:xfrm>
            <a:off x="633413" y="228600"/>
            <a:ext cx="7772400" cy="1143000"/>
          </a:xfrm>
        </p:spPr>
        <p:txBody>
          <a:bodyPr/>
          <a:lstStyle/>
          <a:p>
            <a:r>
              <a:rPr lang="en-AU" altLang="en-US">
                <a:solidFill>
                  <a:schemeClr val="bg1"/>
                </a:solidFill>
                <a:latin typeface="Arial" panose="020B0604020202020204" pitchFamily="34" charset="0"/>
                <a:cs typeface="Arial" panose="020B0604020202020204" pitchFamily="34" charset="0"/>
              </a:rPr>
              <a:t>Flat Earth?</a:t>
            </a:r>
          </a:p>
        </p:txBody>
      </p:sp>
      <p:pic>
        <p:nvPicPr>
          <p:cNvPr id="35843" name="Picture 2" descr="http://www.sinful-illusions.com/wiki/images/d/d5/TFES.jpg">
            <a:extLst>
              <a:ext uri="{FF2B5EF4-FFF2-40B4-BE49-F238E27FC236}">
                <a16:creationId xmlns:a16="http://schemas.microsoft.com/office/drawing/2014/main" id="{20253B94-F0A3-4B49-9E65-FB0914ADA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67715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a:extLst>
              <a:ext uri="{FF2B5EF4-FFF2-40B4-BE49-F238E27FC236}">
                <a16:creationId xmlns:a16="http://schemas.microsoft.com/office/drawing/2014/main" id="{FBA6D931-453B-4D56-B037-B4BE37972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9504" b="36267"/>
          <a:stretch>
            <a:fillRect/>
          </a:stretch>
        </p:blipFill>
        <p:spPr bwMode="auto">
          <a:xfrm>
            <a:off x="304800" y="3200400"/>
            <a:ext cx="8610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3">
            <a:extLst>
              <a:ext uri="{FF2B5EF4-FFF2-40B4-BE49-F238E27FC236}">
                <a16:creationId xmlns:a16="http://schemas.microsoft.com/office/drawing/2014/main" id="{E88AFCE0-488B-4E42-A913-72583B0FA2C2}"/>
              </a:ext>
            </a:extLst>
          </p:cNvPr>
          <p:cNvSpPr>
            <a:spLocks noGrp="1" noChangeArrowheads="1"/>
          </p:cNvSpPr>
          <p:nvPr>
            <p:ph type="title"/>
          </p:nvPr>
        </p:nvSpPr>
        <p:spPr>
          <a:xfrm>
            <a:off x="685800" y="228600"/>
            <a:ext cx="7772400" cy="1143000"/>
          </a:xfrm>
        </p:spPr>
        <p:txBody>
          <a:bodyPr/>
          <a:lstStyle/>
          <a:p>
            <a:r>
              <a:rPr lang="en-US" altLang="en-US">
                <a:latin typeface="Arial" panose="020B0604020202020204" pitchFamily="34" charset="0"/>
                <a:cs typeface="Arial" panose="020B0604020202020204" pitchFamily="34" charset="0"/>
              </a:rPr>
              <a:t>Earth curvature</a:t>
            </a:r>
          </a:p>
        </p:txBody>
      </p:sp>
      <p:sp>
        <p:nvSpPr>
          <p:cNvPr id="36868" name="Rectangle 4">
            <a:extLst>
              <a:ext uri="{FF2B5EF4-FFF2-40B4-BE49-F238E27FC236}">
                <a16:creationId xmlns:a16="http://schemas.microsoft.com/office/drawing/2014/main" id="{85A81587-58C6-4B9B-A8C7-10B90FCD40BC}"/>
              </a:ext>
            </a:extLst>
          </p:cNvPr>
          <p:cNvSpPr>
            <a:spLocks noGrp="1" noChangeArrowheads="1"/>
          </p:cNvSpPr>
          <p:nvPr>
            <p:ph type="body" idx="4294967295"/>
          </p:nvPr>
        </p:nvSpPr>
        <p:spPr>
          <a:xfrm>
            <a:off x="685800" y="1219200"/>
            <a:ext cx="7772400" cy="1981200"/>
          </a:xfrm>
        </p:spPr>
        <p:txBody>
          <a:bodyPr/>
          <a:lstStyle/>
          <a:p>
            <a:r>
              <a:rPr lang="en-US" altLang="en-US" sz="2800">
                <a:latin typeface="Arial" panose="020B0604020202020204" pitchFamily="34" charset="0"/>
                <a:cs typeface="Arial" panose="020B0604020202020204" pitchFamily="34" charset="0"/>
              </a:rPr>
              <a:t>In projectile motion, we assumed that the Earth was flat.</a:t>
            </a:r>
          </a:p>
          <a:p>
            <a:r>
              <a:rPr lang="en-US" altLang="en-US" sz="2800">
                <a:latin typeface="Arial" panose="020B0604020202020204" pitchFamily="34" charset="0"/>
                <a:cs typeface="Arial" panose="020B0604020202020204" pitchFamily="34" charset="0"/>
              </a:rPr>
              <a:t>For large ranges, curvature of the earth enters calculations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80050412-84A3-41BC-A4A3-9F477D946676}"/>
              </a:ext>
            </a:extLst>
          </p:cNvPr>
          <p:cNvSpPr>
            <a:spLocks noGrp="1" noChangeArrowheads="1"/>
          </p:cNvSpPr>
          <p:nvPr>
            <p:ph type="title"/>
          </p:nvPr>
        </p:nvSpPr>
        <p:spPr/>
        <p:txBody>
          <a:bodyPr/>
          <a:lstStyle/>
          <a:p>
            <a:r>
              <a:rPr lang="en-AU" altLang="en-US">
                <a:hlinkClick r:id="rId2"/>
              </a:rPr>
              <a:t>Newton’s Cannon</a:t>
            </a:r>
          </a:p>
        </p:txBody>
      </p:sp>
      <p:pic>
        <p:nvPicPr>
          <p:cNvPr id="37891" name="Picture 6" descr="http://www.waowen.screaming.net/revision/force&amp;motion/newtmtn.gif">
            <a:hlinkClick r:id="rId2"/>
            <a:extLst>
              <a:ext uri="{FF2B5EF4-FFF2-40B4-BE49-F238E27FC236}">
                <a16:creationId xmlns:a16="http://schemas.microsoft.com/office/drawing/2014/main" id="{CE32357A-E140-4B4C-937C-55162359B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05000"/>
            <a:ext cx="5029200"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56FABDE5-FF8F-4601-A159-380EDD55A244}"/>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Apparent Weight</a:t>
            </a:r>
          </a:p>
        </p:txBody>
      </p:sp>
      <p:sp>
        <p:nvSpPr>
          <p:cNvPr id="7173" name="Text Box 6">
            <a:extLst>
              <a:ext uri="{FF2B5EF4-FFF2-40B4-BE49-F238E27FC236}">
                <a16:creationId xmlns:a16="http://schemas.microsoft.com/office/drawing/2014/main" id="{0C889BC2-D15F-4105-A312-1078C1D4C19E}"/>
              </a:ext>
            </a:extLst>
          </p:cNvPr>
          <p:cNvSpPr txBox="1">
            <a:spLocks noChangeArrowheads="1"/>
          </p:cNvSpPr>
          <p:nvPr/>
        </p:nvSpPr>
        <p:spPr bwMode="auto">
          <a:xfrm>
            <a:off x="37338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AU" altLang="en-US" sz="2800">
              <a:solidFill>
                <a:schemeClr val="accent2"/>
              </a:solidFill>
              <a:latin typeface="Arial" panose="020B0604020202020204" pitchFamily="34" charset="0"/>
            </a:endParaRPr>
          </a:p>
        </p:txBody>
      </p:sp>
      <p:sp>
        <p:nvSpPr>
          <p:cNvPr id="7176" name="Rectangle 9">
            <a:extLst>
              <a:ext uri="{FF2B5EF4-FFF2-40B4-BE49-F238E27FC236}">
                <a16:creationId xmlns:a16="http://schemas.microsoft.com/office/drawing/2014/main" id="{E612EAA4-8C63-4AB4-82EC-00B0597864A8}"/>
              </a:ext>
            </a:extLst>
          </p:cNvPr>
          <p:cNvSpPr>
            <a:spLocks noChangeArrowheads="1"/>
          </p:cNvSpPr>
          <p:nvPr/>
        </p:nvSpPr>
        <p:spPr bwMode="auto">
          <a:xfrm>
            <a:off x="8153400" y="45720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7177" name="Rectangle 10">
            <a:extLst>
              <a:ext uri="{FF2B5EF4-FFF2-40B4-BE49-F238E27FC236}">
                <a16:creationId xmlns:a16="http://schemas.microsoft.com/office/drawing/2014/main" id="{13572D7F-1F64-444A-BB19-D1C9315357D0}"/>
              </a:ext>
            </a:extLst>
          </p:cNvPr>
          <p:cNvSpPr>
            <a:spLocks noChangeArrowheads="1"/>
          </p:cNvSpPr>
          <p:nvPr/>
        </p:nvSpPr>
        <p:spPr bwMode="auto">
          <a:xfrm>
            <a:off x="8229600" y="60198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2" name="Rectangle 1">
            <a:extLst>
              <a:ext uri="{FF2B5EF4-FFF2-40B4-BE49-F238E27FC236}">
                <a16:creationId xmlns:a16="http://schemas.microsoft.com/office/drawing/2014/main" id="{1F8E1FD2-D915-4825-9DD8-01DA5E501684}"/>
              </a:ext>
            </a:extLst>
          </p:cNvPr>
          <p:cNvSpPr/>
          <p:nvPr/>
        </p:nvSpPr>
        <p:spPr bwMode="auto">
          <a:xfrm>
            <a:off x="914400" y="1447800"/>
            <a:ext cx="1600195" cy="2286000"/>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3" name="Rectangle 12">
            <a:extLst>
              <a:ext uri="{FF2B5EF4-FFF2-40B4-BE49-F238E27FC236}">
                <a16:creationId xmlns:a16="http://schemas.microsoft.com/office/drawing/2014/main" id="{E7E94F7F-10E7-4543-9608-F2964C0E0D35}"/>
              </a:ext>
            </a:extLst>
          </p:cNvPr>
          <p:cNvSpPr/>
          <p:nvPr/>
        </p:nvSpPr>
        <p:spPr>
          <a:xfrm>
            <a:off x="3124200" y="990600"/>
            <a:ext cx="5791200" cy="5476884"/>
          </a:xfrm>
          <a:prstGeom prst="rect">
            <a:avLst/>
          </a:prstGeom>
        </p:spPr>
        <p:txBody>
          <a:bodyPr wrap="square">
            <a:spAutoFit/>
          </a:bodyPr>
          <a:lstStyle/>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To understand this, we need to consider an elevator that is accelerating down, accelerating up, or moving at a constant velocity.</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Let us start with an elevator staying still.</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In this case, the forces acting on us will be the same as if we were weighing ourselves in our actual bathroom. The weight force and the reaction force would be equal but opposite, making the net force 0.</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We can write this out as an equation:</a:t>
            </a:r>
          </a:p>
          <a:p>
            <a:pPr algn="ctr">
              <a:lnSpc>
                <a:spcPct val="107000"/>
              </a:lnSpc>
              <a:spcAft>
                <a:spcPts val="800"/>
              </a:spcAft>
            </a:pPr>
            <a:r>
              <a:rPr lang="en-AU" sz="1600" dirty="0" err="1">
                <a:latin typeface="Times New Roman" panose="02020603050405020304" pitchFamily="18" charset="0"/>
                <a:ea typeface="Calibri" panose="020F0502020204030204" pitchFamily="34" charset="0"/>
                <a:cs typeface="Times New Roman" panose="02020603050405020304" pitchFamily="18" charset="0"/>
              </a:rPr>
              <a:t>F</a:t>
            </a:r>
            <a:r>
              <a:rPr lang="en-AU" sz="1600" baseline="-25000" dirty="0" err="1">
                <a:latin typeface="Times New Roman" panose="02020603050405020304" pitchFamily="18" charset="0"/>
                <a:ea typeface="Calibri" panose="020F0502020204030204" pitchFamily="34" charset="0"/>
                <a:cs typeface="Times New Roman" panose="02020603050405020304" pitchFamily="18" charset="0"/>
              </a:rPr>
              <a:t>Net</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W</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N </a:t>
            </a:r>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Rearranging to solve for normal force, we get:</a:t>
            </a:r>
          </a:p>
          <a:p>
            <a:pPr algn="ctr">
              <a:lnSpc>
                <a:spcPct val="107000"/>
              </a:lnSpc>
              <a:spcAft>
                <a:spcPts val="800"/>
              </a:spcAft>
            </a:pPr>
            <a:r>
              <a:rPr lang="en-AU" sz="1600" dirty="0" err="1">
                <a:latin typeface="Times New Roman" panose="02020603050405020304" pitchFamily="18" charset="0"/>
                <a:ea typeface="Calibri" panose="020F0502020204030204" pitchFamily="34" charset="0"/>
                <a:cs typeface="Times New Roman" panose="02020603050405020304" pitchFamily="18" charset="0"/>
              </a:rPr>
              <a:t>F</a:t>
            </a:r>
            <a:r>
              <a:rPr lang="en-AU" sz="1600" baseline="-25000" dirty="0" err="1">
                <a:latin typeface="Times New Roman" panose="02020603050405020304" pitchFamily="18" charset="0"/>
                <a:ea typeface="Calibri" panose="020F0502020204030204" pitchFamily="34" charset="0"/>
                <a:cs typeface="Times New Roman" panose="02020603050405020304" pitchFamily="18" charset="0"/>
              </a:rPr>
              <a:t>Net</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W</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N </a:t>
            </a:r>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If the net force is 0, we get:</a:t>
            </a:r>
          </a:p>
          <a:p>
            <a:pPr algn="ct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W</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N </a:t>
            </a:r>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This demonstrates that, as we expected, if the net force is 0 then the weight force and normal force are equal yet opposite (hence the negative).</a:t>
            </a:r>
          </a:p>
        </p:txBody>
      </p:sp>
      <p:pic>
        <p:nvPicPr>
          <p:cNvPr id="18" name="Picture 17">
            <a:extLst>
              <a:ext uri="{FF2B5EF4-FFF2-40B4-BE49-F238E27FC236}">
                <a16:creationId xmlns:a16="http://schemas.microsoft.com/office/drawing/2014/main" id="{3477DFB9-8AA9-4793-A0CF-7CE4650CF760}"/>
              </a:ext>
            </a:extLst>
          </p:cNvPr>
          <p:cNvPicPr>
            <a:picLocks noChangeAspect="1"/>
          </p:cNvPicPr>
          <p:nvPr/>
        </p:nvPicPr>
        <p:blipFill>
          <a:blip r:embed="rId3"/>
          <a:stretch>
            <a:fillRect/>
          </a:stretch>
        </p:blipFill>
        <p:spPr>
          <a:xfrm>
            <a:off x="1401535" y="2369136"/>
            <a:ext cx="538843" cy="1371600"/>
          </a:xfrm>
          <a:prstGeom prst="rect">
            <a:avLst/>
          </a:prstGeom>
        </p:spPr>
      </p:pic>
      <p:sp>
        <p:nvSpPr>
          <p:cNvPr id="19" name="Rectangle 18">
            <a:extLst>
              <a:ext uri="{FF2B5EF4-FFF2-40B4-BE49-F238E27FC236}">
                <a16:creationId xmlns:a16="http://schemas.microsoft.com/office/drawing/2014/main" id="{19AAA66B-37CE-4FA3-9107-34F42E667340}"/>
              </a:ext>
            </a:extLst>
          </p:cNvPr>
          <p:cNvSpPr/>
          <p:nvPr/>
        </p:nvSpPr>
        <p:spPr bwMode="auto">
          <a:xfrm>
            <a:off x="1219200" y="3644466"/>
            <a:ext cx="919845" cy="9627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20" name="Straight Arrow Connector 19">
            <a:extLst>
              <a:ext uri="{FF2B5EF4-FFF2-40B4-BE49-F238E27FC236}">
                <a16:creationId xmlns:a16="http://schemas.microsoft.com/office/drawing/2014/main" id="{E3036E91-B67E-4527-92E1-77CB6E38BF12}"/>
              </a:ext>
            </a:extLst>
          </p:cNvPr>
          <p:cNvCxnSpPr>
            <a:cxnSpLocks/>
          </p:cNvCxnSpPr>
          <p:nvPr/>
        </p:nvCxnSpPr>
        <p:spPr bwMode="auto">
          <a:xfrm>
            <a:off x="1670956" y="3076707"/>
            <a:ext cx="1" cy="132355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4BAC901C-A561-490A-83ED-5EF89F0B3D72}"/>
              </a:ext>
            </a:extLst>
          </p:cNvPr>
          <p:cNvCxnSpPr>
            <a:cxnSpLocks/>
          </p:cNvCxnSpPr>
          <p:nvPr/>
        </p:nvCxnSpPr>
        <p:spPr bwMode="auto">
          <a:xfrm flipV="1">
            <a:off x="1670956" y="1752600"/>
            <a:ext cx="0" cy="1345332"/>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spTree>
    <p:extLst>
      <p:ext uri="{BB962C8B-B14F-4D97-AF65-F5344CB8AC3E}">
        <p14:creationId xmlns:p14="http://schemas.microsoft.com/office/powerpoint/2010/main" val="2639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500"/>
                                        <p:tgtEl>
                                          <p:spTgt spid="1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xEl>
                                              <p:pRg st="4" end="4"/>
                                            </p:txEl>
                                          </p:spTgt>
                                        </p:tgtEl>
                                        <p:attrNameLst>
                                          <p:attrName>style.visibility</p:attrName>
                                        </p:attrNameLst>
                                      </p:cBhvr>
                                      <p:to>
                                        <p:strVal val="visible"/>
                                      </p:to>
                                    </p:set>
                                    <p:animEffect transition="in" filter="fade">
                                      <p:cBhvr>
                                        <p:cTn id="20" dur="500"/>
                                        <p:tgtEl>
                                          <p:spTgt spid="1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animEffect transition="in" filter="fade">
                                      <p:cBhvr>
                                        <p:cTn id="25" dur="500"/>
                                        <p:tgtEl>
                                          <p:spTgt spid="1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6" end="6"/>
                                            </p:txEl>
                                          </p:spTgt>
                                        </p:tgtEl>
                                        <p:attrNameLst>
                                          <p:attrName>style.visibility</p:attrName>
                                        </p:attrNameLst>
                                      </p:cBhvr>
                                      <p:to>
                                        <p:strVal val="visible"/>
                                      </p:to>
                                    </p:set>
                                    <p:animEffect transition="in" filter="fade">
                                      <p:cBhvr>
                                        <p:cTn id="28" dur="500"/>
                                        <p:tgtEl>
                                          <p:spTgt spid="1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500"/>
                                        <p:tgtEl>
                                          <p:spTgt spid="1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xEl>
                                              <p:pRg st="8" end="8"/>
                                            </p:txEl>
                                          </p:spTgt>
                                        </p:tgtEl>
                                        <p:attrNameLst>
                                          <p:attrName>style.visibility</p:attrName>
                                        </p:attrNameLst>
                                      </p:cBhvr>
                                      <p:to>
                                        <p:strVal val="visible"/>
                                      </p:to>
                                    </p:set>
                                    <p:animEffect transition="in" filter="fade">
                                      <p:cBhvr>
                                        <p:cTn id="36" dur="500"/>
                                        <p:tgtEl>
                                          <p:spTgt spid="1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xEl>
                                              <p:pRg st="9" end="9"/>
                                            </p:txEl>
                                          </p:spTgt>
                                        </p:tgtEl>
                                        <p:attrNameLst>
                                          <p:attrName>style.visibility</p:attrName>
                                        </p:attrNameLst>
                                      </p:cBhvr>
                                      <p:to>
                                        <p:strVal val="visible"/>
                                      </p:to>
                                    </p:set>
                                    <p:animEffect transition="in" filter="fade">
                                      <p:cBhvr>
                                        <p:cTn id="41" dur="5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A507849-5447-4F01-8D32-C26D5B5B6B4B}"/>
              </a:ext>
            </a:extLst>
          </p:cNvPr>
          <p:cNvSpPr>
            <a:spLocks noGrp="1" noChangeArrowheads="1"/>
          </p:cNvSpPr>
          <p:nvPr>
            <p:ph type="title"/>
          </p:nvPr>
        </p:nvSpPr>
        <p:spPr/>
        <p:txBody>
          <a:bodyPr/>
          <a:lstStyle/>
          <a:p>
            <a:r>
              <a:rPr lang="en-US" altLang="en-US"/>
              <a:t>Satellites</a:t>
            </a:r>
          </a:p>
        </p:txBody>
      </p:sp>
      <p:pic>
        <p:nvPicPr>
          <p:cNvPr id="38915" name="Picture 3">
            <a:extLst>
              <a:ext uri="{FF2B5EF4-FFF2-40B4-BE49-F238E27FC236}">
                <a16:creationId xmlns:a16="http://schemas.microsoft.com/office/drawing/2014/main" id="{F3552704-43AF-4FD1-AC91-30E73121C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499" r="28831"/>
          <a:stretch>
            <a:fillRect/>
          </a:stretch>
        </p:blipFill>
        <p:spPr bwMode="auto">
          <a:xfrm>
            <a:off x="838200" y="1676400"/>
            <a:ext cx="2438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 Box 4">
            <a:extLst>
              <a:ext uri="{FF2B5EF4-FFF2-40B4-BE49-F238E27FC236}">
                <a16:creationId xmlns:a16="http://schemas.microsoft.com/office/drawing/2014/main" id="{7A3CA882-E9A2-4003-BF15-A09FBA6E8C86}"/>
              </a:ext>
            </a:extLst>
          </p:cNvPr>
          <p:cNvSpPr txBox="1">
            <a:spLocks noChangeArrowheads="1"/>
          </p:cNvSpPr>
          <p:nvPr/>
        </p:nvSpPr>
        <p:spPr bwMode="auto">
          <a:xfrm>
            <a:off x="4038600" y="1828800"/>
            <a:ext cx="4495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b="0">
                <a:latin typeface="Arial" panose="020B0604020202020204" pitchFamily="34" charset="0"/>
              </a:rPr>
              <a:t>Satellites thus are effectively always falling towards Earth, but the Earth curves away under them too quickly for impact. </a:t>
            </a:r>
          </a:p>
          <a:p>
            <a:pPr>
              <a:spcBef>
                <a:spcPct val="50000"/>
              </a:spcBef>
              <a:buFontTx/>
              <a:buNone/>
            </a:pPr>
            <a:r>
              <a:rPr lang="en-US" altLang="en-US" sz="2400" b="0">
                <a:latin typeface="Arial" panose="020B0604020202020204" pitchFamily="34" charset="0"/>
              </a:rPr>
              <a:t>This will happen at different speed for different altitudes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CAE66BB-5726-40D7-92B9-9BD7822E2F41}"/>
              </a:ext>
            </a:extLst>
          </p:cNvPr>
          <p:cNvSpPr>
            <a:spLocks noGrp="1" noChangeArrowheads="1"/>
          </p:cNvSpPr>
          <p:nvPr>
            <p:ph type="title"/>
          </p:nvPr>
        </p:nvSpPr>
        <p:spPr/>
        <p:txBody>
          <a:bodyPr/>
          <a:lstStyle/>
          <a:p>
            <a:r>
              <a:rPr lang="en-AU" altLang="en-US">
                <a:latin typeface="Arial" panose="020B0604020202020204" pitchFamily="34" charset="0"/>
              </a:rPr>
              <a:t>Orbital motion</a:t>
            </a:r>
          </a:p>
        </p:txBody>
      </p:sp>
      <p:sp>
        <p:nvSpPr>
          <p:cNvPr id="39939" name="Rectangle 3">
            <a:extLst>
              <a:ext uri="{FF2B5EF4-FFF2-40B4-BE49-F238E27FC236}">
                <a16:creationId xmlns:a16="http://schemas.microsoft.com/office/drawing/2014/main" id="{F71766B9-C6AF-4873-8CE6-C7A99748AF4A}"/>
              </a:ext>
            </a:extLst>
          </p:cNvPr>
          <p:cNvSpPr>
            <a:spLocks noGrp="1" noChangeArrowheads="1"/>
          </p:cNvSpPr>
          <p:nvPr>
            <p:ph type="body" idx="1"/>
          </p:nvPr>
        </p:nvSpPr>
        <p:spPr/>
        <p:txBody>
          <a:bodyPr/>
          <a:lstStyle/>
          <a:p>
            <a:pPr marL="0" indent="0">
              <a:buFontTx/>
              <a:buNone/>
            </a:pPr>
            <a:r>
              <a:rPr lang="en-AU" altLang="en-US">
                <a:latin typeface="Arial" panose="020B0604020202020204" pitchFamily="34" charset="0"/>
              </a:rPr>
              <a:t>Important concept:</a:t>
            </a:r>
          </a:p>
          <a:p>
            <a:pPr marL="0" indent="0">
              <a:buFontTx/>
              <a:buNone/>
            </a:pPr>
            <a:r>
              <a:rPr lang="en-AU" altLang="en-US" b="1" i="1">
                <a:latin typeface="Arial" panose="020B0604020202020204" pitchFamily="34" charset="0"/>
              </a:rPr>
              <a:t>Orbital motion can be considered as circular motion, with the centripetal force supplied by gravity</a:t>
            </a:r>
          </a:p>
          <a:p>
            <a:pPr marL="0" indent="0">
              <a:buFontTx/>
              <a:buNone/>
            </a:pPr>
            <a:endParaRPr lang="en-AU" altLang="en-US" b="1" i="1">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08C990CE-C57A-4E76-BA75-4BE41ABADA1D}"/>
              </a:ext>
            </a:extLst>
          </p:cNvPr>
          <p:cNvSpPr>
            <a:spLocks noGrp="1" noChangeArrowheads="1"/>
          </p:cNvSpPr>
          <p:nvPr>
            <p:ph type="title"/>
          </p:nvPr>
        </p:nvSpPr>
        <p:spPr/>
        <p:txBody>
          <a:bodyPr/>
          <a:lstStyle/>
          <a:p>
            <a:r>
              <a:rPr lang="en-AU" altLang="en-US">
                <a:latin typeface="Arial" panose="020B0604020202020204" pitchFamily="34" charset="0"/>
              </a:rPr>
              <a:t>Thus</a:t>
            </a:r>
          </a:p>
        </p:txBody>
      </p:sp>
      <p:graphicFrame>
        <p:nvGraphicFramePr>
          <p:cNvPr id="108548" name="Object 4">
            <a:extLst>
              <a:ext uri="{FF2B5EF4-FFF2-40B4-BE49-F238E27FC236}">
                <a16:creationId xmlns:a16="http://schemas.microsoft.com/office/drawing/2014/main" id="{EA78953B-8C37-40F3-984E-EED09318AEEC}"/>
              </a:ext>
            </a:extLst>
          </p:cNvPr>
          <p:cNvGraphicFramePr>
            <a:graphicFrameLocks noGrp="1" noChangeAspect="1"/>
          </p:cNvGraphicFramePr>
          <p:nvPr>
            <p:ph sz="half" idx="1"/>
          </p:nvPr>
        </p:nvGraphicFramePr>
        <p:xfrm>
          <a:off x="3048000" y="1752600"/>
          <a:ext cx="3230563" cy="1079500"/>
        </p:xfrm>
        <a:graphic>
          <a:graphicData uri="http://schemas.openxmlformats.org/presentationml/2006/ole">
            <mc:AlternateContent xmlns:mc="http://schemas.openxmlformats.org/markup-compatibility/2006">
              <mc:Choice xmlns:v="urn:schemas-microsoft-com:vml" Requires="v">
                <p:oleObj name="FX Equation" r:id="rId2" imgW="518040" imgH="173520" progId="FXEquation.Equation">
                  <p:embed/>
                </p:oleObj>
              </mc:Choice>
              <mc:Fallback>
                <p:oleObj name="FX Equation" r:id="rId2" imgW="518040" imgH="173520" progId="FXEquation.Equation">
                  <p:embed/>
                  <p:pic>
                    <p:nvPicPr>
                      <p:cNvPr id="0"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752600"/>
                        <a:ext cx="3230563" cy="1079500"/>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0" name="Object 6">
            <a:extLst>
              <a:ext uri="{FF2B5EF4-FFF2-40B4-BE49-F238E27FC236}">
                <a16:creationId xmlns:a16="http://schemas.microsoft.com/office/drawing/2014/main" id="{E03F1A1D-33AA-4939-801E-23F2EB2CDB8A}"/>
              </a:ext>
            </a:extLst>
          </p:cNvPr>
          <p:cNvGraphicFramePr>
            <a:graphicFrameLocks noGrp="1" noChangeAspect="1"/>
          </p:cNvGraphicFramePr>
          <p:nvPr>
            <p:ph sz="quarter" idx="2"/>
          </p:nvPr>
        </p:nvGraphicFramePr>
        <p:xfrm>
          <a:off x="3048000" y="3124200"/>
          <a:ext cx="3200400" cy="1622425"/>
        </p:xfrm>
        <a:graphic>
          <a:graphicData uri="http://schemas.openxmlformats.org/presentationml/2006/ole">
            <mc:AlternateContent xmlns:mc="http://schemas.openxmlformats.org/markup-compatibility/2006">
              <mc:Choice xmlns:v="urn:schemas-microsoft-com:vml" Requires="v">
                <p:oleObj name="FXE400" r:id="rId4" imgW="891720" imgH="452160" progId="FXEquation.Equation">
                  <p:embed/>
                </p:oleObj>
              </mc:Choice>
              <mc:Fallback>
                <p:oleObj name="FXE400" r:id="rId4" imgW="891720" imgH="452160" progId="FXEquation.Equation">
                  <p:embed/>
                  <p:pic>
                    <p:nvPicPr>
                      <p:cNvPr id="0" name="Object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3124200"/>
                        <a:ext cx="3200400" cy="1622425"/>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4" name="Object 10">
            <a:extLst>
              <a:ext uri="{FF2B5EF4-FFF2-40B4-BE49-F238E27FC236}">
                <a16:creationId xmlns:a16="http://schemas.microsoft.com/office/drawing/2014/main" id="{D22B2D56-305A-464A-BD80-0FCA1E32D6F4}"/>
              </a:ext>
            </a:extLst>
          </p:cNvPr>
          <p:cNvGraphicFramePr>
            <a:graphicFrameLocks noGrp="1" noChangeAspect="1"/>
          </p:cNvGraphicFramePr>
          <p:nvPr>
            <p:ph sz="quarter" idx="3"/>
          </p:nvPr>
        </p:nvGraphicFramePr>
        <p:xfrm>
          <a:off x="3200400" y="5164138"/>
          <a:ext cx="2849563" cy="1487487"/>
        </p:xfrm>
        <a:graphic>
          <a:graphicData uri="http://schemas.openxmlformats.org/presentationml/2006/ole">
            <mc:AlternateContent xmlns:mc="http://schemas.openxmlformats.org/markup-compatibility/2006">
              <mc:Choice xmlns:v="urn:schemas-microsoft-com:vml" Requires="v">
                <p:oleObj name="FXE400" r:id="rId6" imgW="654840" imgH="342000" progId="FXEquation.Equation">
                  <p:embed/>
                </p:oleObj>
              </mc:Choice>
              <mc:Fallback>
                <p:oleObj name="FXE400" r:id="rId6" imgW="654840" imgH="342000" progId="FXEquation.Equation">
                  <p:embed/>
                  <p:pic>
                    <p:nvPicPr>
                      <p:cNvPr id="0" name="Object 10"/>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5164138"/>
                        <a:ext cx="2849563" cy="1487487"/>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8548"/>
                                        </p:tgtEl>
                                        <p:attrNameLst>
                                          <p:attrName>style.visibility</p:attrName>
                                        </p:attrNameLst>
                                      </p:cBhvr>
                                      <p:to>
                                        <p:strVal val="visible"/>
                                      </p:to>
                                    </p:set>
                                    <p:animEffect transition="in" filter="dissolve">
                                      <p:cBhvr>
                                        <p:cTn id="7" dur="500"/>
                                        <p:tgtEl>
                                          <p:spTgt spid="1085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8550"/>
                                        </p:tgtEl>
                                        <p:attrNameLst>
                                          <p:attrName>style.visibility</p:attrName>
                                        </p:attrNameLst>
                                      </p:cBhvr>
                                      <p:to>
                                        <p:strVal val="visible"/>
                                      </p:to>
                                    </p:set>
                                    <p:animEffect transition="in" filter="dissolve">
                                      <p:cBhvr>
                                        <p:cTn id="12" dur="500"/>
                                        <p:tgtEl>
                                          <p:spTgt spid="1085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08554"/>
                                        </p:tgtEl>
                                        <p:attrNameLst>
                                          <p:attrName>style.visibility</p:attrName>
                                        </p:attrNameLst>
                                      </p:cBhvr>
                                      <p:to>
                                        <p:strVal val="visible"/>
                                      </p:to>
                                    </p:set>
                                    <p:animEffect transition="in" filter="dissolve">
                                      <p:cBhvr>
                                        <p:cTn id="17" dur="500"/>
                                        <p:tgtEl>
                                          <p:spTgt spid="1085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0855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08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AC7704DA-46AA-4A1F-A709-E913718AC383}"/>
              </a:ext>
            </a:extLst>
          </p:cNvPr>
          <p:cNvSpPr txBox="1">
            <a:spLocks noChangeArrowheads="1"/>
          </p:cNvSpPr>
          <p:nvPr/>
        </p:nvSpPr>
        <p:spPr bwMode="auto">
          <a:xfrm>
            <a:off x="152400" y="258763"/>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a:solidFill>
                  <a:schemeClr val="bg1"/>
                </a:solidFill>
                <a:latin typeface="Arial" panose="020B0604020202020204" pitchFamily="34" charset="0"/>
              </a:rPr>
              <a:t>Sample Q 4</a:t>
            </a:r>
          </a:p>
        </p:txBody>
      </p:sp>
      <p:sp>
        <p:nvSpPr>
          <p:cNvPr id="41987" name="Text Box 3">
            <a:extLst>
              <a:ext uri="{FF2B5EF4-FFF2-40B4-BE49-F238E27FC236}">
                <a16:creationId xmlns:a16="http://schemas.microsoft.com/office/drawing/2014/main" id="{90A45FA1-D07C-4520-A11A-1ECC04ED6B30}"/>
              </a:ext>
            </a:extLst>
          </p:cNvPr>
          <p:cNvSpPr txBox="1">
            <a:spLocks noChangeArrowheads="1"/>
          </p:cNvSpPr>
          <p:nvPr/>
        </p:nvSpPr>
        <p:spPr bwMode="auto">
          <a:xfrm>
            <a:off x="228600" y="1066800"/>
            <a:ext cx="8763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bg1"/>
                </a:solidFill>
                <a:latin typeface="Arial" panose="020B0604020202020204" pitchFamily="34" charset="0"/>
              </a:rPr>
              <a:t>A weather satellite orbits the Earth at an altitude of 1000 km.  Answer the following </a:t>
            </a:r>
            <a:r>
              <a:rPr lang="en-US" altLang="en-US" sz="2800" i="1" dirty="0">
                <a:solidFill>
                  <a:schemeClr val="bg1"/>
                </a:solidFill>
                <a:latin typeface="Arial" panose="020B0604020202020204" pitchFamily="34" charset="0"/>
              </a:rPr>
              <a:t>IN ORDER</a:t>
            </a:r>
            <a:r>
              <a:rPr lang="en-US" altLang="en-US" sz="2800" dirty="0">
                <a:solidFill>
                  <a:schemeClr val="bg1"/>
                </a:solidFill>
                <a:latin typeface="Arial" panose="020B0604020202020204" pitchFamily="34" charset="0"/>
              </a:rPr>
              <a:t>…</a:t>
            </a:r>
          </a:p>
          <a:p>
            <a:pPr eaLnBrk="1" hangingPunct="1">
              <a:spcBef>
                <a:spcPct val="50000"/>
              </a:spcBef>
              <a:buFontTx/>
              <a:buNone/>
            </a:pPr>
            <a:r>
              <a:rPr lang="en-US" altLang="en-US" sz="2800" dirty="0">
                <a:solidFill>
                  <a:schemeClr val="bg1"/>
                </a:solidFill>
                <a:latin typeface="Arial" panose="020B0604020202020204" pitchFamily="34" charset="0"/>
              </a:rPr>
              <a:t>					a) What is its orbital 						period, T?</a:t>
            </a:r>
          </a:p>
          <a:p>
            <a:pPr eaLnBrk="1" hangingPunct="1">
              <a:spcBef>
                <a:spcPct val="50000"/>
              </a:spcBef>
              <a:buFontTx/>
              <a:buNone/>
            </a:pPr>
            <a:r>
              <a:rPr lang="en-US" altLang="en-US" sz="2800" dirty="0">
                <a:solidFill>
                  <a:schemeClr val="bg1"/>
                </a:solidFill>
                <a:latin typeface="Arial" panose="020B0604020202020204" pitchFamily="34" charset="0"/>
              </a:rPr>
              <a:t>					b) What is its speed?</a:t>
            </a:r>
          </a:p>
        </p:txBody>
      </p:sp>
      <p:pic>
        <p:nvPicPr>
          <p:cNvPr id="41988" name="Picture 6" descr="GPS_Satellite_NASA_art-iif">
            <a:extLst>
              <a:ext uri="{FF2B5EF4-FFF2-40B4-BE49-F238E27FC236}">
                <a16:creationId xmlns:a16="http://schemas.microsoft.com/office/drawing/2014/main" id="{FBDC675D-065D-4FD3-A558-C36A64D3B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190875"/>
            <a:ext cx="46767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B0374EB3-49A1-4349-A034-123CE38C5329}"/>
              </a:ext>
            </a:extLst>
          </p:cNvPr>
          <p:cNvSpPr txBox="1">
            <a:spLocks noChangeArrowheads="1"/>
          </p:cNvSpPr>
          <p:nvPr/>
        </p:nvSpPr>
        <p:spPr bwMode="auto">
          <a:xfrm>
            <a:off x="152400" y="258763"/>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a:solidFill>
                  <a:schemeClr val="bg1"/>
                </a:solidFill>
                <a:latin typeface="Arial" panose="020B0604020202020204" pitchFamily="34" charset="0"/>
              </a:rPr>
              <a:t>Sample Q 4</a:t>
            </a:r>
          </a:p>
        </p:txBody>
      </p:sp>
      <p:sp>
        <p:nvSpPr>
          <p:cNvPr id="43011" name="Text Box 3">
            <a:extLst>
              <a:ext uri="{FF2B5EF4-FFF2-40B4-BE49-F238E27FC236}">
                <a16:creationId xmlns:a16="http://schemas.microsoft.com/office/drawing/2014/main" id="{C702FBC3-98E2-4B2B-80F2-95679A69B747}"/>
              </a:ext>
            </a:extLst>
          </p:cNvPr>
          <p:cNvSpPr txBox="1">
            <a:spLocks noChangeArrowheads="1"/>
          </p:cNvSpPr>
          <p:nvPr/>
        </p:nvSpPr>
        <p:spPr bwMode="auto">
          <a:xfrm>
            <a:off x="228600" y="1066800"/>
            <a:ext cx="8763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bg1"/>
                </a:solidFill>
                <a:latin typeface="Arial" panose="020B0604020202020204" pitchFamily="34" charset="0"/>
              </a:rPr>
              <a:t>The most general way to approach this problem is first to derive </a:t>
            </a:r>
            <a:r>
              <a:rPr lang="en-US" altLang="en-US" sz="2800" i="1">
                <a:solidFill>
                  <a:schemeClr val="bg1"/>
                </a:solidFill>
                <a:latin typeface="Arial" panose="020B0604020202020204" pitchFamily="34" charset="0"/>
              </a:rPr>
              <a:t>Kepler’s Third Law</a:t>
            </a:r>
            <a:r>
              <a:rPr lang="en-US" altLang="en-US" sz="2800">
                <a:solidFill>
                  <a:schemeClr val="bg1"/>
                </a:solidFill>
                <a:latin typeface="Arial" panose="020B0604020202020204" pitchFamily="34" charset="0"/>
              </a:rPr>
              <a:t> of planetary motion (we consider only circular orbits)</a:t>
            </a:r>
          </a:p>
        </p:txBody>
      </p:sp>
      <p:pic>
        <p:nvPicPr>
          <p:cNvPr id="43012" name="Picture 6" descr="GPS_Satellite_NASA_art-iif">
            <a:extLst>
              <a:ext uri="{FF2B5EF4-FFF2-40B4-BE49-F238E27FC236}">
                <a16:creationId xmlns:a16="http://schemas.microsoft.com/office/drawing/2014/main" id="{864BFCF3-D777-43F0-8216-B6212DEA9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190875"/>
            <a:ext cx="46767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034" name="Text Box 3">
            <a:extLst>
              <a:ext uri="{FF2B5EF4-FFF2-40B4-BE49-F238E27FC236}">
                <a16:creationId xmlns:a16="http://schemas.microsoft.com/office/drawing/2014/main" id="{E5924E0C-8B10-4785-BFCE-B577DFFDB286}"/>
              </a:ext>
            </a:extLst>
          </p:cNvPr>
          <p:cNvSpPr txBox="1">
            <a:spLocks noChangeArrowheads="1"/>
          </p:cNvSpPr>
          <p:nvPr/>
        </p:nvSpPr>
        <p:spPr bwMode="auto">
          <a:xfrm>
            <a:off x="228600" y="390525"/>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bg1"/>
                </a:solidFill>
                <a:latin typeface="Arial" panose="020B0604020202020204" pitchFamily="34" charset="0"/>
              </a:rPr>
              <a:t>You do it!</a:t>
            </a:r>
          </a:p>
        </p:txBody>
      </p:sp>
      <p:graphicFrame>
        <p:nvGraphicFramePr>
          <p:cNvPr id="44035" name="Object 1">
            <a:extLst>
              <a:ext uri="{FF2B5EF4-FFF2-40B4-BE49-F238E27FC236}">
                <a16:creationId xmlns:a16="http://schemas.microsoft.com/office/drawing/2014/main" id="{40A7F596-676F-46E4-AC04-5952F078FD4E}"/>
              </a:ext>
            </a:extLst>
          </p:cNvPr>
          <p:cNvGraphicFramePr>
            <a:graphicFrameLocks noGrp="1" noChangeAspect="1"/>
          </p:cNvGraphicFramePr>
          <p:nvPr/>
        </p:nvGraphicFramePr>
        <p:xfrm>
          <a:off x="5867400" y="306388"/>
          <a:ext cx="1600200" cy="534987"/>
        </p:xfrm>
        <a:graphic>
          <a:graphicData uri="http://schemas.openxmlformats.org/presentationml/2006/ole">
            <mc:AlternateContent xmlns:mc="http://schemas.openxmlformats.org/markup-compatibility/2006">
              <mc:Choice xmlns:v="urn:schemas-microsoft-com:vml" Requires="v">
                <p:oleObj name="FX Equation" r:id="rId2" imgW="518040" imgH="173520" progId="FXEquation.Equation">
                  <p:embed/>
                </p:oleObj>
              </mc:Choice>
              <mc:Fallback>
                <p:oleObj name="FX Equation" r:id="rId2" imgW="518040" imgH="173520" progId="FXEquation.Equation">
                  <p:embed/>
                  <p:pic>
                    <p:nvPicPr>
                      <p:cNvPr id="0" name="Object 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06388"/>
                        <a:ext cx="1600200" cy="534987"/>
                      </a:xfrm>
                      <a:prstGeom prst="rect">
                        <a:avLst/>
                      </a:prstGeom>
                      <a:solidFill>
                        <a:srgbClr val="FFFF99"/>
                      </a:solidFill>
                      <a:ln w="9525">
                        <a:solidFill>
                          <a:srgbClr val="0000FF"/>
                        </a:solidFill>
                        <a:miter lim="800000"/>
                        <a:headEnd/>
                        <a:tailEnd/>
                      </a:ln>
                    </p:spPr>
                  </p:pic>
                </p:oleObj>
              </mc:Fallback>
            </mc:AlternateContent>
          </a:graphicData>
        </a:graphic>
      </p:graphicFrame>
      <p:graphicFrame>
        <p:nvGraphicFramePr>
          <p:cNvPr id="3" name="Object 2">
            <a:extLst>
              <a:ext uri="{FF2B5EF4-FFF2-40B4-BE49-F238E27FC236}">
                <a16:creationId xmlns:a16="http://schemas.microsoft.com/office/drawing/2014/main" id="{92DEF82A-20D4-40F1-AC74-B041EDA98E70}"/>
              </a:ext>
            </a:extLst>
          </p:cNvPr>
          <p:cNvGraphicFramePr>
            <a:graphicFrameLocks noGrp="1" noChangeAspect="1"/>
          </p:cNvGraphicFramePr>
          <p:nvPr/>
        </p:nvGraphicFramePr>
        <p:xfrm>
          <a:off x="5867400" y="1084263"/>
          <a:ext cx="1981200" cy="1004887"/>
        </p:xfrm>
        <a:graphic>
          <a:graphicData uri="http://schemas.openxmlformats.org/presentationml/2006/ole">
            <mc:AlternateContent xmlns:mc="http://schemas.openxmlformats.org/markup-compatibility/2006">
              <mc:Choice xmlns:v="urn:schemas-microsoft-com:vml" Requires="v">
                <p:oleObj name="FXE400" r:id="rId4" imgW="891720" imgH="452160" progId="FXEquation.Equation">
                  <p:embed/>
                </p:oleObj>
              </mc:Choice>
              <mc:Fallback>
                <p:oleObj name="FXE400" r:id="rId4" imgW="891720" imgH="452160" progId="FXEquation.Equation">
                  <p:embed/>
                  <p:pic>
                    <p:nvPicPr>
                      <p:cNvPr id="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084263"/>
                        <a:ext cx="1981200" cy="1004887"/>
                      </a:xfrm>
                      <a:prstGeom prst="rect">
                        <a:avLst/>
                      </a:prstGeom>
                      <a:solidFill>
                        <a:srgbClr val="FFFF99"/>
                      </a:solidFill>
                      <a:ln w="9525">
                        <a:solidFill>
                          <a:srgbClr val="0000FF"/>
                        </a:solidFill>
                        <a:miter lim="800000"/>
                        <a:headEnd/>
                        <a:tailEnd/>
                      </a:ln>
                    </p:spPr>
                  </p:pic>
                </p:oleObj>
              </mc:Fallback>
            </mc:AlternateContent>
          </a:graphicData>
        </a:graphic>
      </p:graphicFrame>
      <p:graphicFrame>
        <p:nvGraphicFramePr>
          <p:cNvPr id="4" name="Object 3">
            <a:extLst>
              <a:ext uri="{FF2B5EF4-FFF2-40B4-BE49-F238E27FC236}">
                <a16:creationId xmlns:a16="http://schemas.microsoft.com/office/drawing/2014/main" id="{F6226E73-86C1-45B9-8575-760A18F46437}"/>
              </a:ext>
            </a:extLst>
          </p:cNvPr>
          <p:cNvGraphicFramePr>
            <a:graphicFrameLocks noGrp="1" noChangeAspect="1"/>
          </p:cNvGraphicFramePr>
          <p:nvPr/>
        </p:nvGraphicFramePr>
        <p:xfrm>
          <a:off x="5867400" y="2362200"/>
          <a:ext cx="1795463" cy="936625"/>
        </p:xfrm>
        <a:graphic>
          <a:graphicData uri="http://schemas.openxmlformats.org/presentationml/2006/ole">
            <mc:AlternateContent xmlns:mc="http://schemas.openxmlformats.org/markup-compatibility/2006">
              <mc:Choice xmlns:v="urn:schemas-microsoft-com:vml" Requires="v">
                <p:oleObj name="FX Equation" r:id="rId6" imgW="654840" imgH="342000" progId="FXEquation.Equation">
                  <p:embed/>
                </p:oleObj>
              </mc:Choice>
              <mc:Fallback>
                <p:oleObj name="FX Equation" r:id="rId6" imgW="654840" imgH="342000" progId="FXEquation.Equation">
                  <p:embed/>
                  <p:pic>
                    <p:nvPicPr>
                      <p:cNvPr id="0" name="Object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2362200"/>
                        <a:ext cx="1795463" cy="936625"/>
                      </a:xfrm>
                      <a:prstGeom prst="rect">
                        <a:avLst/>
                      </a:prstGeom>
                      <a:solidFill>
                        <a:srgbClr val="FFFF99"/>
                      </a:solidFill>
                      <a:ln w="9525">
                        <a:solidFill>
                          <a:srgbClr val="0000FF"/>
                        </a:solidFill>
                        <a:miter lim="800000"/>
                        <a:headEnd/>
                        <a:tailEnd/>
                      </a:ln>
                    </p:spPr>
                  </p:pic>
                </p:oleObj>
              </mc:Fallback>
            </mc:AlternateContent>
          </a:graphicData>
        </a:graphic>
      </p:graphicFrame>
      <p:sp>
        <p:nvSpPr>
          <p:cNvPr id="10" name="Text Box 3">
            <a:extLst>
              <a:ext uri="{FF2B5EF4-FFF2-40B4-BE49-F238E27FC236}">
                <a16:creationId xmlns:a16="http://schemas.microsoft.com/office/drawing/2014/main" id="{41A631AD-9CC4-4DAD-AE33-153EC7087DBC}"/>
              </a:ext>
            </a:extLst>
          </p:cNvPr>
          <p:cNvSpPr txBox="1">
            <a:spLocks noChangeArrowheads="1"/>
          </p:cNvSpPr>
          <p:nvPr/>
        </p:nvSpPr>
        <p:spPr bwMode="auto">
          <a:xfrm>
            <a:off x="228600" y="1066800"/>
            <a:ext cx="2006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bg1"/>
                </a:solidFill>
                <a:latin typeface="Arial" panose="020B0604020202020204" pitchFamily="34" charset="0"/>
              </a:rPr>
              <a:t>Sub in equations:</a:t>
            </a:r>
          </a:p>
        </p:txBody>
      </p:sp>
      <p:sp>
        <p:nvSpPr>
          <p:cNvPr id="11" name="Text Box 3">
            <a:extLst>
              <a:ext uri="{FF2B5EF4-FFF2-40B4-BE49-F238E27FC236}">
                <a16:creationId xmlns:a16="http://schemas.microsoft.com/office/drawing/2014/main" id="{2C2130F6-C6C4-4E1C-8C2C-6E9A5439E4D2}"/>
              </a:ext>
            </a:extLst>
          </p:cNvPr>
          <p:cNvSpPr txBox="1">
            <a:spLocks noChangeArrowheads="1"/>
          </p:cNvSpPr>
          <p:nvPr/>
        </p:nvSpPr>
        <p:spPr bwMode="auto">
          <a:xfrm>
            <a:off x="228600" y="2209800"/>
            <a:ext cx="2971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bg1"/>
                </a:solidFill>
                <a:latin typeface="Arial" panose="020B0604020202020204" pitchFamily="34" charset="0"/>
              </a:rPr>
              <a:t>Cancel (m’s and r’s):</a:t>
            </a:r>
          </a:p>
        </p:txBody>
      </p:sp>
      <p:sp>
        <p:nvSpPr>
          <p:cNvPr id="12" name="Text Box 3">
            <a:extLst>
              <a:ext uri="{FF2B5EF4-FFF2-40B4-BE49-F238E27FC236}">
                <a16:creationId xmlns:a16="http://schemas.microsoft.com/office/drawing/2014/main" id="{26C85622-C19B-4B1E-9CD4-55B5E9D184E0}"/>
              </a:ext>
            </a:extLst>
          </p:cNvPr>
          <p:cNvSpPr txBox="1">
            <a:spLocks noChangeArrowheads="1"/>
          </p:cNvSpPr>
          <p:nvPr/>
        </p:nvSpPr>
        <p:spPr bwMode="auto">
          <a:xfrm>
            <a:off x="152400" y="3352800"/>
            <a:ext cx="4140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bg1"/>
                </a:solidFill>
                <a:latin typeface="Arial" panose="020B0604020202020204" pitchFamily="34" charset="0"/>
              </a:rPr>
              <a:t>But recall for circular motion:</a:t>
            </a:r>
          </a:p>
        </p:txBody>
      </p:sp>
      <p:sp>
        <p:nvSpPr>
          <p:cNvPr id="14" name="Text Box 3">
            <a:extLst>
              <a:ext uri="{FF2B5EF4-FFF2-40B4-BE49-F238E27FC236}">
                <a16:creationId xmlns:a16="http://schemas.microsoft.com/office/drawing/2014/main" id="{A6ACA799-2915-4051-8C68-ACCFE5146351}"/>
              </a:ext>
            </a:extLst>
          </p:cNvPr>
          <p:cNvSpPr txBox="1">
            <a:spLocks noChangeArrowheads="1"/>
          </p:cNvSpPr>
          <p:nvPr/>
        </p:nvSpPr>
        <p:spPr bwMode="auto">
          <a:xfrm>
            <a:off x="228600" y="4953000"/>
            <a:ext cx="495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bg1"/>
                </a:solidFill>
                <a:latin typeface="Arial" panose="020B0604020202020204" pitchFamily="34" charset="0"/>
              </a:rPr>
              <a:t>Sub v into equation above</a:t>
            </a:r>
          </a:p>
        </p:txBody>
      </p:sp>
      <p:sp>
        <p:nvSpPr>
          <p:cNvPr id="16" name="Text Box 3">
            <a:extLst>
              <a:ext uri="{FF2B5EF4-FFF2-40B4-BE49-F238E27FC236}">
                <a16:creationId xmlns:a16="http://schemas.microsoft.com/office/drawing/2014/main" id="{EB3B82D5-602E-4D9D-B047-CE8E575A30AE}"/>
              </a:ext>
            </a:extLst>
          </p:cNvPr>
          <p:cNvSpPr txBox="1">
            <a:spLocks noChangeArrowheads="1"/>
          </p:cNvSpPr>
          <p:nvPr/>
        </p:nvSpPr>
        <p:spPr bwMode="auto">
          <a:xfrm>
            <a:off x="228600" y="5715000"/>
            <a:ext cx="4953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bg1"/>
                </a:solidFill>
                <a:latin typeface="Arial" panose="020B0604020202020204" pitchFamily="34" charset="0"/>
              </a:rPr>
              <a:t>Bring the index into the brackets  (carefully….!)</a:t>
            </a:r>
          </a:p>
        </p:txBody>
      </p:sp>
      <p:graphicFrame>
        <p:nvGraphicFramePr>
          <p:cNvPr id="13" name="Object 12">
            <a:extLst>
              <a:ext uri="{FF2B5EF4-FFF2-40B4-BE49-F238E27FC236}">
                <a16:creationId xmlns:a16="http://schemas.microsoft.com/office/drawing/2014/main" id="{0471B4A0-7FA5-4D41-BF01-1F2A8E993A4B}"/>
              </a:ext>
            </a:extLst>
          </p:cNvPr>
          <p:cNvGraphicFramePr>
            <a:graphicFrameLocks noChangeAspect="1"/>
          </p:cNvGraphicFramePr>
          <p:nvPr/>
        </p:nvGraphicFramePr>
        <p:xfrm>
          <a:off x="2003425" y="3922713"/>
          <a:ext cx="1654175" cy="906462"/>
        </p:xfrm>
        <a:graphic>
          <a:graphicData uri="http://schemas.openxmlformats.org/presentationml/2006/ole">
            <mc:AlternateContent xmlns:mc="http://schemas.openxmlformats.org/markup-compatibility/2006">
              <mc:Choice xmlns:v="urn:schemas-microsoft-com:vml" Requires="v">
                <p:oleObj name="FX Equation" r:id="rId8" imgW="5257143" imgH="2876190" progId="FXEquation.Equation">
                  <p:embed/>
                </p:oleObj>
              </mc:Choice>
              <mc:Fallback>
                <p:oleObj name="FX Equation" r:id="rId8" imgW="5257143" imgH="2876190" progId="FXEquation.Equation">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3425" y="3922713"/>
                        <a:ext cx="165417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4" name="Object 14">
            <a:extLst>
              <a:ext uri="{FF2B5EF4-FFF2-40B4-BE49-F238E27FC236}">
                <a16:creationId xmlns:a16="http://schemas.microsoft.com/office/drawing/2014/main" id="{4B651168-5B01-4BFD-884B-EB94F01F4739}"/>
              </a:ext>
            </a:extLst>
          </p:cNvPr>
          <p:cNvGraphicFramePr>
            <a:graphicFrameLocks noChangeAspect="1"/>
          </p:cNvGraphicFramePr>
          <p:nvPr/>
        </p:nvGraphicFramePr>
        <p:xfrm>
          <a:off x="3886200" y="3419475"/>
          <a:ext cx="704850" cy="19050"/>
        </p:xfrm>
        <a:graphic>
          <a:graphicData uri="http://schemas.openxmlformats.org/presentationml/2006/ole">
            <mc:AlternateContent xmlns:mc="http://schemas.openxmlformats.org/markup-compatibility/2006">
              <mc:Choice xmlns:v="urn:schemas-microsoft-com:vml" Requires="v">
                <p:oleObj name="FX Equation" r:id="rId10" imgW="304762" imgH="142857" progId="FXEquation.Equation">
                  <p:embed/>
                </p:oleObj>
              </mc:Choice>
              <mc:Fallback>
                <p:oleObj name="FX Equation" r:id="rId10" imgW="304762" imgH="142857" progId="FXEquation.Equation">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6200" y="3419475"/>
                        <a:ext cx="704850" cy="1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a:extLst>
              <a:ext uri="{FF2B5EF4-FFF2-40B4-BE49-F238E27FC236}">
                <a16:creationId xmlns:a16="http://schemas.microsoft.com/office/drawing/2014/main" id="{24001F3A-8123-4D5D-8278-60CA8088605E}"/>
              </a:ext>
            </a:extLst>
          </p:cNvPr>
          <p:cNvGraphicFramePr>
            <a:graphicFrameLocks noGrp="1" noChangeAspect="1"/>
          </p:cNvGraphicFramePr>
          <p:nvPr/>
        </p:nvGraphicFramePr>
        <p:xfrm>
          <a:off x="5867400" y="5214938"/>
          <a:ext cx="2271713" cy="1160462"/>
        </p:xfrm>
        <a:graphic>
          <a:graphicData uri="http://schemas.openxmlformats.org/presentationml/2006/ole">
            <mc:AlternateContent xmlns:mc="http://schemas.openxmlformats.org/markup-compatibility/2006">
              <mc:Choice xmlns:v="urn:schemas-microsoft-com:vml" Requires="v">
                <p:oleObj name="FX Equation" r:id="rId12" imgW="5980952" imgH="3066667" progId="FXEquation.Equation">
                  <p:embed/>
                </p:oleObj>
              </mc:Choice>
              <mc:Fallback>
                <p:oleObj name="FX Equation" r:id="rId12" imgW="5980952" imgH="3066667" progId="FXEquation.Equation">
                  <p:embed/>
                  <p:pic>
                    <p:nvPicPr>
                      <p:cNvPr id="0" name="Object 16"/>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7400" y="5214938"/>
                        <a:ext cx="2271713" cy="1160462"/>
                      </a:xfrm>
                      <a:prstGeom prst="rect">
                        <a:avLst/>
                      </a:prstGeom>
                      <a:solidFill>
                        <a:srgbClr val="FFFF99"/>
                      </a:solidFill>
                      <a:ln w="9525">
                        <a:solidFill>
                          <a:srgbClr val="0000FF"/>
                        </a:solidFill>
                        <a:miter lim="800000"/>
                        <a:headEnd/>
                        <a:tailEnd/>
                      </a:ln>
                    </p:spPr>
                  </p:pic>
                </p:oleObj>
              </mc:Fallback>
            </mc:AlternateContent>
          </a:graphicData>
        </a:graphic>
      </p:graphicFrame>
      <p:graphicFrame>
        <p:nvGraphicFramePr>
          <p:cNvPr id="18" name="Object 17">
            <a:extLst>
              <a:ext uri="{FF2B5EF4-FFF2-40B4-BE49-F238E27FC236}">
                <a16:creationId xmlns:a16="http://schemas.microsoft.com/office/drawing/2014/main" id="{0F88E936-F2DD-4523-940C-B5A81B35D0A7}"/>
              </a:ext>
            </a:extLst>
          </p:cNvPr>
          <p:cNvGraphicFramePr>
            <a:graphicFrameLocks noGrp="1" noChangeAspect="1"/>
          </p:cNvGraphicFramePr>
          <p:nvPr/>
        </p:nvGraphicFramePr>
        <p:xfrm>
          <a:off x="5867400" y="3754438"/>
          <a:ext cx="2362200" cy="1084262"/>
        </p:xfrm>
        <a:graphic>
          <a:graphicData uri="http://schemas.openxmlformats.org/presentationml/2006/ole">
            <mc:AlternateContent xmlns:mc="http://schemas.openxmlformats.org/markup-compatibility/2006">
              <mc:Choice xmlns:v="urn:schemas-microsoft-com:vml" Requires="v">
                <p:oleObj name="FX Equation" r:id="rId14" imgW="6447619" imgH="2961905" progId="FXEquation.Equation">
                  <p:embed/>
                </p:oleObj>
              </mc:Choice>
              <mc:Fallback>
                <p:oleObj name="FX Equation" r:id="rId14" imgW="6447619" imgH="2961905" progId="FXEquation.Equation">
                  <p:embed/>
                  <p:pic>
                    <p:nvPicPr>
                      <p:cNvPr id="0" name="Object 17"/>
                      <p:cNvPicPr>
                        <a:picLocks noGrp="1"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7400" y="3754438"/>
                        <a:ext cx="2362200" cy="1084262"/>
                      </a:xfrm>
                      <a:prstGeom prst="rect">
                        <a:avLst/>
                      </a:prstGeom>
                      <a:solidFill>
                        <a:srgbClr val="FFFF99"/>
                      </a:solidFill>
                      <a:ln w="9525">
                        <a:solidFill>
                          <a:srgbClr val="0000FF"/>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 fill="hold"/>
                                        <p:tgtEl>
                                          <p:spTgt spid="4"/>
                                        </p:tgtEl>
                                        <p:attrNameLst>
                                          <p:attrName>ppt_x</p:attrName>
                                        </p:attrNameLst>
                                      </p:cBhvr>
                                      <p:tavLst>
                                        <p:tav tm="0">
                                          <p:val>
                                            <p:strVal val="#ppt_x"/>
                                          </p:val>
                                        </p:tav>
                                        <p:tav tm="100000">
                                          <p:val>
                                            <p:strVal val="#ppt_x"/>
                                          </p:val>
                                        </p:tav>
                                      </p:tavLst>
                                    </p:anim>
                                    <p:anim calcmode="lin" valueType="num">
                                      <p:cBhvr additive="base">
                                        <p:cTn id="26" dur="1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7" name="Object 16">
            <a:extLst>
              <a:ext uri="{FF2B5EF4-FFF2-40B4-BE49-F238E27FC236}">
                <a16:creationId xmlns:a16="http://schemas.microsoft.com/office/drawing/2014/main" id="{5BFE2BF7-332A-434E-BA20-1D96A8B5B6A4}"/>
              </a:ext>
            </a:extLst>
          </p:cNvPr>
          <p:cNvGraphicFramePr>
            <a:graphicFrameLocks noGrp="1" noChangeAspect="1"/>
          </p:cNvGraphicFramePr>
          <p:nvPr/>
        </p:nvGraphicFramePr>
        <p:xfrm>
          <a:off x="5715000" y="476250"/>
          <a:ext cx="2271713" cy="1160463"/>
        </p:xfrm>
        <a:graphic>
          <a:graphicData uri="http://schemas.openxmlformats.org/presentationml/2006/ole">
            <mc:AlternateContent xmlns:mc="http://schemas.openxmlformats.org/markup-compatibility/2006">
              <mc:Choice xmlns:v="urn:schemas-microsoft-com:vml" Requires="v">
                <p:oleObj name="FX Equation" r:id="rId2" imgW="5980952" imgH="3066667" progId="FXEquation.Equation">
                  <p:embed/>
                </p:oleObj>
              </mc:Choice>
              <mc:Fallback>
                <p:oleObj name="FX Equation" r:id="rId2" imgW="5980952" imgH="3066667" progId="FXEquation.Equation">
                  <p:embed/>
                  <p:pic>
                    <p:nvPicPr>
                      <p:cNvPr id="0" name="Object 16"/>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76250"/>
                        <a:ext cx="2271713" cy="1160463"/>
                      </a:xfrm>
                      <a:prstGeom prst="rect">
                        <a:avLst/>
                      </a:prstGeom>
                      <a:solidFill>
                        <a:srgbClr val="FFFF99"/>
                      </a:solidFill>
                      <a:ln w="9525">
                        <a:solidFill>
                          <a:srgbClr val="0000FF"/>
                        </a:solidFill>
                        <a:miter lim="800000"/>
                        <a:headEnd/>
                        <a:tailEnd/>
                      </a:ln>
                    </p:spPr>
                  </p:pic>
                </p:oleObj>
              </mc:Fallback>
            </mc:AlternateContent>
          </a:graphicData>
        </a:graphic>
      </p:graphicFrame>
      <p:sp>
        <p:nvSpPr>
          <p:cNvPr id="45059" name="TextBox 4">
            <a:extLst>
              <a:ext uri="{FF2B5EF4-FFF2-40B4-BE49-F238E27FC236}">
                <a16:creationId xmlns:a16="http://schemas.microsoft.com/office/drawing/2014/main" id="{8EA7EC24-214C-491B-BF27-FBC36807B8DD}"/>
              </a:ext>
            </a:extLst>
          </p:cNvPr>
          <p:cNvSpPr txBox="1">
            <a:spLocks noChangeArrowheads="1"/>
          </p:cNvSpPr>
          <p:nvPr/>
        </p:nvSpPr>
        <p:spPr bwMode="auto">
          <a:xfrm>
            <a:off x="609600" y="533400"/>
            <a:ext cx="312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800">
                <a:solidFill>
                  <a:schemeClr val="bg1"/>
                </a:solidFill>
                <a:latin typeface="Arial" panose="020B0604020202020204" pitchFamily="34" charset="0"/>
              </a:rPr>
              <a:t>Nearly there….</a:t>
            </a:r>
          </a:p>
        </p:txBody>
      </p:sp>
      <p:pic>
        <p:nvPicPr>
          <p:cNvPr id="72706" name="Picture 2" descr="https://writersanontaunton.files.wordpress.com/2014/03/calvin-writing.gif">
            <a:extLst>
              <a:ext uri="{FF2B5EF4-FFF2-40B4-BE49-F238E27FC236}">
                <a16:creationId xmlns:a16="http://schemas.microsoft.com/office/drawing/2014/main" id="{67A1D3DC-7132-48F4-9781-7FDF92C99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33400"/>
            <a:ext cx="47625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345E445E-57BA-476A-AE5E-1FA542F8FAE2}"/>
              </a:ext>
            </a:extLst>
          </p:cNvPr>
          <p:cNvSpPr txBox="1">
            <a:spLocks noChangeArrowheads="1"/>
          </p:cNvSpPr>
          <p:nvPr/>
        </p:nvSpPr>
        <p:spPr bwMode="auto">
          <a:xfrm>
            <a:off x="663575" y="1447800"/>
            <a:ext cx="3124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800">
                <a:solidFill>
                  <a:schemeClr val="bg1"/>
                </a:solidFill>
                <a:latin typeface="Arial" panose="020B0604020202020204" pitchFamily="34" charset="0"/>
              </a:rPr>
              <a:t>Take reciprocals of both sides:</a:t>
            </a:r>
          </a:p>
        </p:txBody>
      </p:sp>
      <p:graphicFrame>
        <p:nvGraphicFramePr>
          <p:cNvPr id="7" name="Object 6">
            <a:extLst>
              <a:ext uri="{FF2B5EF4-FFF2-40B4-BE49-F238E27FC236}">
                <a16:creationId xmlns:a16="http://schemas.microsoft.com/office/drawing/2014/main" id="{467F78A3-9B94-463A-A6B7-CF0381D368CB}"/>
              </a:ext>
            </a:extLst>
          </p:cNvPr>
          <p:cNvGraphicFramePr>
            <a:graphicFrameLocks noGrp="1" noChangeAspect="1"/>
          </p:cNvGraphicFramePr>
          <p:nvPr/>
        </p:nvGraphicFramePr>
        <p:xfrm>
          <a:off x="5732463" y="3581400"/>
          <a:ext cx="2420937" cy="1295400"/>
        </p:xfrm>
        <a:graphic>
          <a:graphicData uri="http://schemas.openxmlformats.org/presentationml/2006/ole">
            <mc:AlternateContent xmlns:mc="http://schemas.openxmlformats.org/markup-compatibility/2006">
              <mc:Choice xmlns:v="urn:schemas-microsoft-com:vml" Requires="v">
                <p:oleObj name="FX Equation" r:id="rId5" imgW="4657143" imgH="2504762" progId="FXEquation.Equation">
                  <p:embed/>
                </p:oleObj>
              </mc:Choice>
              <mc:Fallback>
                <p:oleObj name="FX Equation" r:id="rId5" imgW="4657143" imgH="2504762" progId="FXEquation.Equation">
                  <p:embed/>
                  <p:pic>
                    <p:nvPicPr>
                      <p:cNvPr id="0" name="Object 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2463" y="3581400"/>
                        <a:ext cx="2420937" cy="1295400"/>
                      </a:xfrm>
                      <a:prstGeom prst="rect">
                        <a:avLst/>
                      </a:prstGeom>
                      <a:solidFill>
                        <a:srgbClr val="FFFF99"/>
                      </a:solidFill>
                      <a:ln w="9525">
                        <a:solidFill>
                          <a:srgbClr val="0000FF"/>
                        </a:solidFill>
                        <a:miter lim="800000"/>
                        <a:headEnd/>
                        <a:tailEnd/>
                      </a:ln>
                    </p:spPr>
                  </p:pic>
                </p:oleObj>
              </mc:Fallback>
            </mc:AlternateContent>
          </a:graphicData>
        </a:graphic>
      </p:graphicFrame>
      <p:graphicFrame>
        <p:nvGraphicFramePr>
          <p:cNvPr id="8" name="Object 7">
            <a:extLst>
              <a:ext uri="{FF2B5EF4-FFF2-40B4-BE49-F238E27FC236}">
                <a16:creationId xmlns:a16="http://schemas.microsoft.com/office/drawing/2014/main" id="{AC4C00BF-C08A-4C71-AD78-47403378F2EC}"/>
              </a:ext>
            </a:extLst>
          </p:cNvPr>
          <p:cNvGraphicFramePr>
            <a:graphicFrameLocks noGrp="1" noChangeAspect="1"/>
          </p:cNvGraphicFramePr>
          <p:nvPr/>
        </p:nvGraphicFramePr>
        <p:xfrm>
          <a:off x="5715000" y="1981200"/>
          <a:ext cx="2465388" cy="1295400"/>
        </p:xfrm>
        <a:graphic>
          <a:graphicData uri="http://schemas.openxmlformats.org/presentationml/2006/ole">
            <mc:AlternateContent xmlns:mc="http://schemas.openxmlformats.org/markup-compatibility/2006">
              <mc:Choice xmlns:v="urn:schemas-microsoft-com:vml" Requires="v">
                <p:oleObj name="FX Equation" r:id="rId7" imgW="5980952" imgH="3228571" progId="FXEquation.Equation">
                  <p:embed/>
                </p:oleObj>
              </mc:Choice>
              <mc:Fallback>
                <p:oleObj name="FX Equation" r:id="rId7" imgW="5980952" imgH="3228571" progId="FXEquation.Equation">
                  <p:embed/>
                  <p:pic>
                    <p:nvPicPr>
                      <p:cNvPr id="0" name="Object 7"/>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1981200"/>
                        <a:ext cx="2465388" cy="1295400"/>
                      </a:xfrm>
                      <a:prstGeom prst="rect">
                        <a:avLst/>
                      </a:prstGeom>
                      <a:solidFill>
                        <a:srgbClr val="FFFF99"/>
                      </a:solidFill>
                      <a:ln w="9525">
                        <a:solidFill>
                          <a:srgbClr val="0000FF"/>
                        </a:solidFill>
                        <a:miter lim="800000"/>
                        <a:headEnd/>
                        <a:tailEnd/>
                      </a:ln>
                    </p:spPr>
                  </p:pic>
                </p:oleObj>
              </mc:Fallback>
            </mc:AlternateContent>
          </a:graphicData>
        </a:graphic>
      </p:graphicFrame>
      <p:sp>
        <p:nvSpPr>
          <p:cNvPr id="21" name="TextBox 20">
            <a:extLst>
              <a:ext uri="{FF2B5EF4-FFF2-40B4-BE49-F238E27FC236}">
                <a16:creationId xmlns:a16="http://schemas.microsoft.com/office/drawing/2014/main" id="{273AE248-3568-45B9-9A7E-847B1329FBFE}"/>
              </a:ext>
            </a:extLst>
          </p:cNvPr>
          <p:cNvSpPr txBox="1">
            <a:spLocks noChangeArrowheads="1"/>
          </p:cNvSpPr>
          <p:nvPr/>
        </p:nvSpPr>
        <p:spPr bwMode="auto">
          <a:xfrm>
            <a:off x="679450" y="2971800"/>
            <a:ext cx="312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800">
                <a:solidFill>
                  <a:schemeClr val="bg1"/>
                </a:solidFill>
                <a:latin typeface="Arial" panose="020B0604020202020204" pitchFamily="34" charset="0"/>
              </a:rPr>
              <a:t>Isolate T</a:t>
            </a:r>
            <a:r>
              <a:rPr lang="en-AU" altLang="en-US" sz="2800" baseline="30000">
                <a:solidFill>
                  <a:schemeClr val="bg1"/>
                </a:solidFill>
                <a:latin typeface="Arial" panose="020B06040202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xit" presetSubtype="32" fill="hold" nodeType="clickEffect">
                                  <p:stCondLst>
                                    <p:cond delay="0"/>
                                  </p:stCondLst>
                                  <p:childTnLst>
                                    <p:anim calcmode="lin" valueType="num">
                                      <p:cBhvr>
                                        <p:cTn id="6" dur="2000"/>
                                        <p:tgtEl>
                                          <p:spTgt spid="72706"/>
                                        </p:tgtEl>
                                        <p:attrNameLst>
                                          <p:attrName>ppt_w</p:attrName>
                                        </p:attrNameLst>
                                      </p:cBhvr>
                                      <p:tavLst>
                                        <p:tav tm="0">
                                          <p:val>
                                            <p:strVal val="ppt_w"/>
                                          </p:val>
                                        </p:tav>
                                        <p:tav tm="100000">
                                          <p:val>
                                            <p:fltVal val="0"/>
                                          </p:val>
                                        </p:tav>
                                      </p:tavLst>
                                    </p:anim>
                                    <p:anim calcmode="lin" valueType="num">
                                      <p:cBhvr>
                                        <p:cTn id="7" dur="2000"/>
                                        <p:tgtEl>
                                          <p:spTgt spid="72706"/>
                                        </p:tgtEl>
                                        <p:attrNameLst>
                                          <p:attrName>ppt_h</p:attrName>
                                        </p:attrNameLst>
                                      </p:cBhvr>
                                      <p:tavLst>
                                        <p:tav tm="0">
                                          <p:val>
                                            <p:strVal val="ppt_h"/>
                                          </p:val>
                                        </p:tav>
                                        <p:tav tm="100000">
                                          <p:val>
                                            <p:fltVal val="0"/>
                                          </p:val>
                                        </p:tav>
                                      </p:tavLst>
                                    </p:anim>
                                    <p:set>
                                      <p:cBhvr>
                                        <p:cTn id="8" dur="1" fill="hold">
                                          <p:stCondLst>
                                            <p:cond delay="1999"/>
                                          </p:stCondLst>
                                        </p:cTn>
                                        <p:tgtEl>
                                          <p:spTgt spid="72706"/>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4">
            <a:extLst>
              <a:ext uri="{FF2B5EF4-FFF2-40B4-BE49-F238E27FC236}">
                <a16:creationId xmlns:a16="http://schemas.microsoft.com/office/drawing/2014/main" id="{2837BEA3-C09A-4D34-A167-E119099A5035}"/>
              </a:ext>
            </a:extLst>
          </p:cNvPr>
          <p:cNvSpPr txBox="1">
            <a:spLocks noChangeArrowheads="1"/>
          </p:cNvSpPr>
          <p:nvPr/>
        </p:nvSpPr>
        <p:spPr bwMode="auto">
          <a:xfrm>
            <a:off x="650875" y="604838"/>
            <a:ext cx="4343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This is Kepler’s 3</a:t>
            </a:r>
            <a:r>
              <a:rPr lang="en-AU" altLang="en-US" sz="2000" baseline="30000">
                <a:latin typeface="Arial" panose="020B0604020202020204" pitchFamily="34" charset="0"/>
              </a:rPr>
              <a:t>rd</a:t>
            </a:r>
            <a:r>
              <a:rPr lang="en-AU" altLang="en-US" sz="2000">
                <a:latin typeface="Arial" panose="020B0604020202020204" pitchFamily="34" charset="0"/>
              </a:rPr>
              <a:t> Law of planetary motion</a:t>
            </a:r>
          </a:p>
          <a:p>
            <a:pPr eaLnBrk="1" hangingPunct="1">
              <a:spcBef>
                <a:spcPct val="0"/>
              </a:spcBef>
              <a:buFontTx/>
              <a:buNone/>
            </a:pPr>
            <a:r>
              <a:rPr lang="en-AU" altLang="en-US" sz="2000">
                <a:latin typeface="Arial" panose="020B0604020202020204" pitchFamily="34" charset="0"/>
              </a:rPr>
              <a:t> </a:t>
            </a:r>
          </a:p>
          <a:p>
            <a:pPr eaLnBrk="1" hangingPunct="1">
              <a:spcBef>
                <a:spcPct val="0"/>
              </a:spcBef>
              <a:buFontTx/>
              <a:buNone/>
            </a:pPr>
            <a:r>
              <a:rPr lang="en-AU" altLang="en-US" sz="2000">
                <a:latin typeface="Arial" panose="020B0604020202020204" pitchFamily="34" charset="0"/>
              </a:rPr>
              <a:t>(in the form most useful for us)</a:t>
            </a:r>
          </a:p>
        </p:txBody>
      </p:sp>
      <p:graphicFrame>
        <p:nvGraphicFramePr>
          <p:cNvPr id="46083" name="Object 6">
            <a:extLst>
              <a:ext uri="{FF2B5EF4-FFF2-40B4-BE49-F238E27FC236}">
                <a16:creationId xmlns:a16="http://schemas.microsoft.com/office/drawing/2014/main" id="{67E9A82C-41EA-4E10-ADEE-DA38FB40BC9E}"/>
              </a:ext>
            </a:extLst>
          </p:cNvPr>
          <p:cNvGraphicFramePr>
            <a:graphicFrameLocks noGrp="1" noChangeAspect="1"/>
          </p:cNvGraphicFramePr>
          <p:nvPr/>
        </p:nvGraphicFramePr>
        <p:xfrm>
          <a:off x="2971800" y="2286000"/>
          <a:ext cx="2420938" cy="1295400"/>
        </p:xfrm>
        <a:graphic>
          <a:graphicData uri="http://schemas.openxmlformats.org/presentationml/2006/ole">
            <mc:AlternateContent xmlns:mc="http://schemas.openxmlformats.org/markup-compatibility/2006">
              <mc:Choice xmlns:v="urn:schemas-microsoft-com:vml" Requires="v">
                <p:oleObj name="FX Equation" r:id="rId2" imgW="4657143" imgH="2504762" progId="FXEquation.Equation">
                  <p:embed/>
                </p:oleObj>
              </mc:Choice>
              <mc:Fallback>
                <p:oleObj name="FX Equation" r:id="rId2" imgW="4657143" imgH="2504762" progId="FXEquation.Equation">
                  <p:embed/>
                  <p:pic>
                    <p:nvPicPr>
                      <p:cNvPr id="0" name="Object 6"/>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286000"/>
                        <a:ext cx="2420938" cy="1295400"/>
                      </a:xfrm>
                      <a:prstGeom prst="rect">
                        <a:avLst/>
                      </a:prstGeom>
                      <a:solidFill>
                        <a:srgbClr val="FFFF00"/>
                      </a:solidFill>
                      <a:ln w="9525">
                        <a:solidFill>
                          <a:srgbClr val="0000FF"/>
                        </a:solidFill>
                        <a:miter lim="800000"/>
                        <a:headEnd/>
                        <a:tailEnd/>
                      </a:ln>
                    </p:spPr>
                  </p:pic>
                </p:oleObj>
              </mc:Fallback>
            </mc:AlternateContent>
          </a:graphicData>
        </a:graphic>
      </p:graphicFrame>
      <p:sp>
        <p:nvSpPr>
          <p:cNvPr id="11" name="TextBox 10">
            <a:extLst>
              <a:ext uri="{FF2B5EF4-FFF2-40B4-BE49-F238E27FC236}">
                <a16:creationId xmlns:a16="http://schemas.microsoft.com/office/drawing/2014/main" id="{F097C296-8889-4168-83F0-1CDB2E91869B}"/>
              </a:ext>
            </a:extLst>
          </p:cNvPr>
          <p:cNvSpPr txBox="1">
            <a:spLocks noChangeArrowheads="1"/>
          </p:cNvSpPr>
          <p:nvPr/>
        </p:nvSpPr>
        <p:spPr bwMode="auto">
          <a:xfrm>
            <a:off x="762000" y="5586413"/>
            <a:ext cx="7661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Now return to the last sample question:</a:t>
            </a:r>
            <a:endParaRPr lang="en-AU" altLang="en-US" sz="2000" i="1">
              <a:latin typeface="Arial" panose="020B0604020202020204" pitchFamily="34" charset="0"/>
            </a:endParaRPr>
          </a:p>
        </p:txBody>
      </p:sp>
      <p:sp>
        <p:nvSpPr>
          <p:cNvPr id="2" name="TextBox 1">
            <a:extLst>
              <a:ext uri="{FF2B5EF4-FFF2-40B4-BE49-F238E27FC236}">
                <a16:creationId xmlns:a16="http://schemas.microsoft.com/office/drawing/2014/main" id="{7E940A48-A650-45F2-A587-6548A4FD979C}"/>
              </a:ext>
            </a:extLst>
          </p:cNvPr>
          <p:cNvSpPr txBox="1">
            <a:spLocks noChangeArrowheads="1"/>
          </p:cNvSpPr>
          <p:nvPr/>
        </p:nvSpPr>
        <p:spPr bwMode="auto">
          <a:xfrm>
            <a:off x="650875" y="4054475"/>
            <a:ext cx="7543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400">
                <a:solidFill>
                  <a:schemeClr val="accent2"/>
                </a:solidFill>
                <a:latin typeface="Arial" panose="020B0604020202020204" pitchFamily="34" charset="0"/>
              </a:rPr>
              <a:t>Good news - this (now) appears on your formulae and data sheet! However, make sure you can derive it from F</a:t>
            </a:r>
            <a:r>
              <a:rPr lang="en-AU" altLang="en-US" sz="2400" baseline="-25000">
                <a:solidFill>
                  <a:schemeClr val="accent2"/>
                </a:solidFill>
                <a:latin typeface="Arial" panose="020B0604020202020204" pitchFamily="34" charset="0"/>
              </a:rPr>
              <a:t>g</a:t>
            </a:r>
            <a:r>
              <a:rPr lang="en-AU" altLang="en-US" sz="2400">
                <a:solidFill>
                  <a:schemeClr val="accent2"/>
                </a:solidFill>
                <a:latin typeface="Arial" panose="020B0604020202020204" pitchFamily="34" charset="0"/>
              </a:rPr>
              <a:t> = F</a:t>
            </a:r>
            <a:r>
              <a:rPr lang="en-AU" altLang="en-US" sz="2400" baseline="-25000">
                <a:solidFill>
                  <a:schemeClr val="accent2"/>
                </a:solidFill>
                <a:latin typeface="Arial" panose="020B0604020202020204" pitchFamily="34" charset="0"/>
              </a:rPr>
              <a:t>c</a:t>
            </a:r>
            <a:r>
              <a:rPr lang="en-AU" altLang="en-US" sz="2400">
                <a:solidFill>
                  <a:schemeClr val="accent2"/>
                </a:solidFill>
                <a:latin typeface="Arial" panose="020B0604020202020204" pitchFamily="34" charset="0"/>
              </a:rPr>
              <a:t>, as we just did.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C89A822E-0283-4C99-88B0-FA46703D1158}"/>
              </a:ext>
            </a:extLst>
          </p:cNvPr>
          <p:cNvSpPr txBox="1">
            <a:spLocks noChangeArrowheads="1"/>
          </p:cNvSpPr>
          <p:nvPr/>
        </p:nvSpPr>
        <p:spPr bwMode="auto">
          <a:xfrm>
            <a:off x="152400" y="258763"/>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a:solidFill>
                  <a:schemeClr val="bg1"/>
                </a:solidFill>
                <a:latin typeface="Arial" panose="020B0604020202020204" pitchFamily="34" charset="0"/>
              </a:rPr>
              <a:t>Back to Q 4</a:t>
            </a:r>
          </a:p>
        </p:txBody>
      </p:sp>
      <p:sp>
        <p:nvSpPr>
          <p:cNvPr id="47107" name="Text Box 3">
            <a:extLst>
              <a:ext uri="{FF2B5EF4-FFF2-40B4-BE49-F238E27FC236}">
                <a16:creationId xmlns:a16="http://schemas.microsoft.com/office/drawing/2014/main" id="{75E561D7-167B-449D-9666-67F6A401FA30}"/>
              </a:ext>
            </a:extLst>
          </p:cNvPr>
          <p:cNvSpPr txBox="1">
            <a:spLocks noChangeArrowheads="1"/>
          </p:cNvSpPr>
          <p:nvPr/>
        </p:nvSpPr>
        <p:spPr bwMode="auto">
          <a:xfrm>
            <a:off x="228600" y="1066800"/>
            <a:ext cx="87630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bg1"/>
                </a:solidFill>
                <a:latin typeface="Arial" panose="020B0604020202020204" pitchFamily="34" charset="0"/>
              </a:rPr>
              <a:t>A weather satellite orbits the Earth at an altitude of 1000 km.  </a:t>
            </a:r>
          </a:p>
          <a:p>
            <a:pPr eaLnBrk="1" hangingPunct="1">
              <a:spcBef>
                <a:spcPct val="50000"/>
              </a:spcBef>
              <a:buFontTx/>
              <a:buNone/>
            </a:pPr>
            <a:r>
              <a:rPr lang="en-US" altLang="en-US" sz="2800">
                <a:solidFill>
                  <a:schemeClr val="bg1"/>
                </a:solidFill>
                <a:latin typeface="Arial" panose="020B0604020202020204" pitchFamily="34" charset="0"/>
              </a:rPr>
              <a:t>					a) What is its orbital 						period, T, in hours?</a:t>
            </a:r>
          </a:p>
          <a:p>
            <a:pPr eaLnBrk="1" hangingPunct="1">
              <a:spcBef>
                <a:spcPct val="50000"/>
              </a:spcBef>
              <a:buFontTx/>
              <a:buNone/>
            </a:pPr>
            <a:r>
              <a:rPr lang="en-US" altLang="en-US" sz="2800">
                <a:solidFill>
                  <a:schemeClr val="bg1"/>
                </a:solidFill>
                <a:latin typeface="Arial" panose="020B0604020202020204" pitchFamily="34" charset="0"/>
              </a:rPr>
              <a:t>					b) What is its speed in 					km h</a:t>
            </a:r>
            <a:r>
              <a:rPr lang="en-US" altLang="en-US" sz="2800" baseline="30000">
                <a:solidFill>
                  <a:schemeClr val="bg1"/>
                </a:solidFill>
                <a:latin typeface="Arial" panose="020B0604020202020204" pitchFamily="34" charset="0"/>
              </a:rPr>
              <a:t>-1</a:t>
            </a:r>
            <a:r>
              <a:rPr lang="en-US" altLang="en-US" sz="2800">
                <a:solidFill>
                  <a:schemeClr val="bg1"/>
                </a:solidFill>
                <a:latin typeface="Arial" panose="020B0604020202020204" pitchFamily="34" charset="0"/>
              </a:rPr>
              <a:t>?</a:t>
            </a:r>
          </a:p>
        </p:txBody>
      </p:sp>
      <p:graphicFrame>
        <p:nvGraphicFramePr>
          <p:cNvPr id="47108" name="Object 1">
            <a:extLst>
              <a:ext uri="{FF2B5EF4-FFF2-40B4-BE49-F238E27FC236}">
                <a16:creationId xmlns:a16="http://schemas.microsoft.com/office/drawing/2014/main" id="{147CD324-391D-4735-BF68-A85F18CE1F68}"/>
              </a:ext>
            </a:extLst>
          </p:cNvPr>
          <p:cNvGraphicFramePr>
            <a:graphicFrameLocks noGrp="1" noChangeAspect="1"/>
          </p:cNvGraphicFramePr>
          <p:nvPr/>
        </p:nvGraphicFramePr>
        <p:xfrm>
          <a:off x="990600" y="2286000"/>
          <a:ext cx="2420938" cy="1295400"/>
        </p:xfrm>
        <a:graphic>
          <a:graphicData uri="http://schemas.openxmlformats.org/presentationml/2006/ole">
            <mc:AlternateContent xmlns:mc="http://schemas.openxmlformats.org/markup-compatibility/2006">
              <mc:Choice xmlns:v="urn:schemas-microsoft-com:vml" Requires="v">
                <p:oleObj name="FX Equation" r:id="rId2" imgW="4657143" imgH="2504762" progId="FXEquation.Equation">
                  <p:embed/>
                </p:oleObj>
              </mc:Choice>
              <mc:Fallback>
                <p:oleObj name="FX Equation" r:id="rId2" imgW="4657143" imgH="2504762" progId="FXEquation.Equation">
                  <p:embed/>
                  <p:pic>
                    <p:nvPicPr>
                      <p:cNvPr id="0" name="Object 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86000"/>
                        <a:ext cx="2420938" cy="1295400"/>
                      </a:xfrm>
                      <a:prstGeom prst="rect">
                        <a:avLst/>
                      </a:prstGeom>
                      <a:solidFill>
                        <a:srgbClr val="FFFF99"/>
                      </a:solidFill>
                      <a:ln w="9525">
                        <a:solidFill>
                          <a:srgbClr val="0000FF"/>
                        </a:solidFill>
                        <a:miter lim="800000"/>
                        <a:headEnd/>
                        <a:tailEnd/>
                      </a:ln>
                    </p:spPr>
                  </p:pic>
                </p:oleObj>
              </mc:Fallback>
            </mc:AlternateContent>
          </a:graphicData>
        </a:graphic>
      </p:graphicFrame>
      <p:sp>
        <p:nvSpPr>
          <p:cNvPr id="3" name="TextBox 2">
            <a:extLst>
              <a:ext uri="{FF2B5EF4-FFF2-40B4-BE49-F238E27FC236}">
                <a16:creationId xmlns:a16="http://schemas.microsoft.com/office/drawing/2014/main" id="{8BD6125C-6528-4605-935D-10DDF1F53F7F}"/>
              </a:ext>
            </a:extLst>
          </p:cNvPr>
          <p:cNvSpPr txBox="1"/>
          <p:nvPr/>
        </p:nvSpPr>
        <p:spPr>
          <a:xfrm>
            <a:off x="1752600" y="4724400"/>
            <a:ext cx="5715000" cy="954088"/>
          </a:xfrm>
          <a:prstGeom prst="rect">
            <a:avLst/>
          </a:prstGeom>
          <a:noFill/>
        </p:spPr>
        <p:txBody>
          <a:bodyPr>
            <a:spAutoFit/>
          </a:bodyPr>
          <a:lstStyle/>
          <a:p>
            <a:pPr eaLnBrk="1" hangingPunct="1">
              <a:defRPr/>
            </a:pPr>
            <a:r>
              <a:rPr lang="en-AU" dirty="0" err="1">
                <a:solidFill>
                  <a:schemeClr val="accent1">
                    <a:lumMod val="40000"/>
                    <a:lumOff val="60000"/>
                  </a:schemeClr>
                </a:solidFill>
                <a:latin typeface="Arial" charset="0"/>
                <a:cs typeface="Arial" charset="0"/>
              </a:rPr>
              <a:t>Ans</a:t>
            </a:r>
            <a:r>
              <a:rPr lang="en-AU" dirty="0">
                <a:solidFill>
                  <a:schemeClr val="accent1">
                    <a:lumMod val="40000"/>
                    <a:lumOff val="60000"/>
                  </a:schemeClr>
                </a:solidFill>
                <a:latin typeface="Arial" charset="0"/>
                <a:cs typeface="Arial" charset="0"/>
              </a:rPr>
              <a:t>: 		T = 1.75 h</a:t>
            </a:r>
          </a:p>
          <a:p>
            <a:pPr eaLnBrk="1" hangingPunct="1">
              <a:defRPr/>
            </a:pPr>
            <a:r>
              <a:rPr lang="en-AU" dirty="0">
                <a:solidFill>
                  <a:schemeClr val="accent1">
                    <a:lumMod val="40000"/>
                    <a:lumOff val="60000"/>
                  </a:schemeClr>
                </a:solidFill>
                <a:latin typeface="Arial" charset="0"/>
                <a:cs typeface="Arial" charset="0"/>
              </a:rPr>
              <a:t>		v = 26500 km h</a:t>
            </a:r>
            <a:r>
              <a:rPr lang="en-AU" baseline="30000" dirty="0">
                <a:solidFill>
                  <a:schemeClr val="accent1">
                    <a:lumMod val="40000"/>
                    <a:lumOff val="60000"/>
                  </a:schemeClr>
                </a:solidFill>
                <a:latin typeface="Arial" charset="0"/>
                <a:cs typeface="Arial" charset="0"/>
              </a:rPr>
              <a:t>-1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6">
            <a:extLst>
              <a:ext uri="{FF2B5EF4-FFF2-40B4-BE49-F238E27FC236}">
                <a16:creationId xmlns:a16="http://schemas.microsoft.com/office/drawing/2014/main" id="{F337059A-C051-43BD-B1E5-1C53BA45DE54}"/>
              </a:ext>
            </a:extLst>
          </p:cNvPr>
          <p:cNvGraphicFramePr>
            <a:graphicFrameLocks noGrp="1" noChangeAspect="1"/>
          </p:cNvGraphicFramePr>
          <p:nvPr/>
        </p:nvGraphicFramePr>
        <p:xfrm>
          <a:off x="2971800" y="533400"/>
          <a:ext cx="2420938" cy="1295400"/>
        </p:xfrm>
        <a:graphic>
          <a:graphicData uri="http://schemas.openxmlformats.org/presentationml/2006/ole">
            <mc:AlternateContent xmlns:mc="http://schemas.openxmlformats.org/markup-compatibility/2006">
              <mc:Choice xmlns:v="urn:schemas-microsoft-com:vml" Requires="v">
                <p:oleObj name="FX Equation" r:id="rId3" imgW="4657143" imgH="2504762" progId="FXEquation.Equation">
                  <p:embed/>
                </p:oleObj>
              </mc:Choice>
              <mc:Fallback>
                <p:oleObj name="FX Equation" r:id="rId3" imgW="4657143" imgH="2504762" progId="FXEquation.Equation">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533400"/>
                        <a:ext cx="2420938" cy="1295400"/>
                      </a:xfrm>
                      <a:prstGeom prst="rect">
                        <a:avLst/>
                      </a:prstGeom>
                      <a:solidFill>
                        <a:srgbClr val="FFFF99"/>
                      </a:solidFill>
                      <a:ln w="9525">
                        <a:solidFill>
                          <a:srgbClr val="0000FF"/>
                        </a:solidFill>
                        <a:miter lim="800000"/>
                        <a:headEnd/>
                        <a:tailEnd/>
                      </a:ln>
                    </p:spPr>
                  </p:pic>
                </p:oleObj>
              </mc:Fallback>
            </mc:AlternateContent>
          </a:graphicData>
        </a:graphic>
      </p:graphicFrame>
      <p:sp>
        <p:nvSpPr>
          <p:cNvPr id="11" name="TextBox 10">
            <a:extLst>
              <a:ext uri="{FF2B5EF4-FFF2-40B4-BE49-F238E27FC236}">
                <a16:creationId xmlns:a16="http://schemas.microsoft.com/office/drawing/2014/main" id="{9459DAA0-D681-4254-97AF-49A99592D40F}"/>
              </a:ext>
            </a:extLst>
          </p:cNvPr>
          <p:cNvSpPr txBox="1">
            <a:spLocks noChangeArrowheads="1"/>
          </p:cNvSpPr>
          <p:nvPr/>
        </p:nvSpPr>
        <p:spPr bwMode="auto">
          <a:xfrm>
            <a:off x="685800" y="2209800"/>
            <a:ext cx="766127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u="sng" dirty="0">
                <a:latin typeface="Arial" panose="020B0604020202020204" pitchFamily="34" charset="0"/>
              </a:rPr>
              <a:t>Q 5:</a:t>
            </a:r>
            <a:r>
              <a:rPr lang="en-AU" altLang="en-US" sz="2000" dirty="0">
                <a:latin typeface="Arial" panose="020B0604020202020204" pitchFamily="34" charset="0"/>
              </a:rPr>
              <a:t>  Calculate the orbital period of Neptune. Neptune is 4.50 billion km from the Sun.</a:t>
            </a:r>
          </a:p>
          <a:p>
            <a:pPr eaLnBrk="1" hangingPunct="1">
              <a:spcBef>
                <a:spcPct val="0"/>
              </a:spcBef>
              <a:buFontTx/>
              <a:buNone/>
            </a:pPr>
            <a:endParaRPr lang="en-AU" altLang="en-US" sz="2000" dirty="0">
              <a:latin typeface="Arial" panose="020B0604020202020204" pitchFamily="34" charset="0"/>
            </a:endParaRPr>
          </a:p>
          <a:p>
            <a:pPr eaLnBrk="1" hangingPunct="1">
              <a:spcBef>
                <a:spcPct val="0"/>
              </a:spcBef>
              <a:buFontTx/>
              <a:buNone/>
            </a:pPr>
            <a:r>
              <a:rPr lang="en-AU" altLang="en-US" sz="1400" b="0" dirty="0">
                <a:latin typeface="Arial" panose="020B0604020202020204" pitchFamily="34" charset="0"/>
              </a:rPr>
              <a:t>**You will need your data sheets, and don’t forget that ‘r’ needs to be converted to metres…</a:t>
            </a:r>
            <a:endParaRPr lang="en-AU" altLang="en-US" sz="1400" b="0" i="1"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56FABDE5-FF8F-4601-A159-380EDD55A244}"/>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Apparent Weight</a:t>
            </a:r>
          </a:p>
        </p:txBody>
      </p:sp>
      <p:sp>
        <p:nvSpPr>
          <p:cNvPr id="7173" name="Text Box 6">
            <a:extLst>
              <a:ext uri="{FF2B5EF4-FFF2-40B4-BE49-F238E27FC236}">
                <a16:creationId xmlns:a16="http://schemas.microsoft.com/office/drawing/2014/main" id="{0C889BC2-D15F-4105-A312-1078C1D4C19E}"/>
              </a:ext>
            </a:extLst>
          </p:cNvPr>
          <p:cNvSpPr txBox="1">
            <a:spLocks noChangeArrowheads="1"/>
          </p:cNvSpPr>
          <p:nvPr/>
        </p:nvSpPr>
        <p:spPr bwMode="auto">
          <a:xfrm>
            <a:off x="37338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AU" altLang="en-US" sz="2800">
              <a:solidFill>
                <a:schemeClr val="accent2"/>
              </a:solidFill>
              <a:latin typeface="Arial" panose="020B0604020202020204" pitchFamily="34" charset="0"/>
            </a:endParaRPr>
          </a:p>
        </p:txBody>
      </p:sp>
      <p:sp>
        <p:nvSpPr>
          <p:cNvPr id="7176" name="Rectangle 9">
            <a:extLst>
              <a:ext uri="{FF2B5EF4-FFF2-40B4-BE49-F238E27FC236}">
                <a16:creationId xmlns:a16="http://schemas.microsoft.com/office/drawing/2014/main" id="{E612EAA4-8C63-4AB4-82EC-00B0597864A8}"/>
              </a:ext>
            </a:extLst>
          </p:cNvPr>
          <p:cNvSpPr>
            <a:spLocks noChangeArrowheads="1"/>
          </p:cNvSpPr>
          <p:nvPr/>
        </p:nvSpPr>
        <p:spPr bwMode="auto">
          <a:xfrm>
            <a:off x="8153400" y="45720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7177" name="Rectangle 10">
            <a:extLst>
              <a:ext uri="{FF2B5EF4-FFF2-40B4-BE49-F238E27FC236}">
                <a16:creationId xmlns:a16="http://schemas.microsoft.com/office/drawing/2014/main" id="{13572D7F-1F64-444A-BB19-D1C9315357D0}"/>
              </a:ext>
            </a:extLst>
          </p:cNvPr>
          <p:cNvSpPr>
            <a:spLocks noChangeArrowheads="1"/>
          </p:cNvSpPr>
          <p:nvPr/>
        </p:nvSpPr>
        <p:spPr bwMode="auto">
          <a:xfrm>
            <a:off x="8229600" y="60198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2" name="Rectangle 1">
            <a:extLst>
              <a:ext uri="{FF2B5EF4-FFF2-40B4-BE49-F238E27FC236}">
                <a16:creationId xmlns:a16="http://schemas.microsoft.com/office/drawing/2014/main" id="{1F8E1FD2-D915-4825-9DD8-01DA5E501684}"/>
              </a:ext>
            </a:extLst>
          </p:cNvPr>
          <p:cNvSpPr/>
          <p:nvPr/>
        </p:nvSpPr>
        <p:spPr bwMode="auto">
          <a:xfrm>
            <a:off x="914400" y="1447800"/>
            <a:ext cx="1600195" cy="2286000"/>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3" name="Rectangle 12">
            <a:extLst>
              <a:ext uri="{FF2B5EF4-FFF2-40B4-BE49-F238E27FC236}">
                <a16:creationId xmlns:a16="http://schemas.microsoft.com/office/drawing/2014/main" id="{E7E94F7F-10E7-4543-9608-F2964C0E0D35}"/>
              </a:ext>
            </a:extLst>
          </p:cNvPr>
          <p:cNvSpPr/>
          <p:nvPr/>
        </p:nvSpPr>
        <p:spPr>
          <a:xfrm>
            <a:off x="3124200" y="1295400"/>
            <a:ext cx="5791200" cy="1655390"/>
          </a:xfrm>
          <a:prstGeom prst="rect">
            <a:avLst/>
          </a:prstGeom>
        </p:spPr>
        <p:txBody>
          <a:bodyPr wrap="square">
            <a:spAutoFit/>
          </a:bodyPr>
          <a:lstStyle/>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Of course, a net force of 0 does not only occur when the elevator is standing still – it occurs for any situation where the elevator is not accelerating. Therefore, the reading that we get from the scales in an elevator that is stationary, and the reading that we get from the scales in an elevator moving at a constant velocity (i.e. not accelerating) are identical.</a:t>
            </a:r>
          </a:p>
        </p:txBody>
      </p:sp>
      <p:pic>
        <p:nvPicPr>
          <p:cNvPr id="18" name="Picture 17">
            <a:extLst>
              <a:ext uri="{FF2B5EF4-FFF2-40B4-BE49-F238E27FC236}">
                <a16:creationId xmlns:a16="http://schemas.microsoft.com/office/drawing/2014/main" id="{3477DFB9-8AA9-4793-A0CF-7CE4650CF760}"/>
              </a:ext>
            </a:extLst>
          </p:cNvPr>
          <p:cNvPicPr>
            <a:picLocks noChangeAspect="1"/>
          </p:cNvPicPr>
          <p:nvPr/>
        </p:nvPicPr>
        <p:blipFill>
          <a:blip r:embed="rId3"/>
          <a:stretch>
            <a:fillRect/>
          </a:stretch>
        </p:blipFill>
        <p:spPr>
          <a:xfrm>
            <a:off x="1401535" y="2369136"/>
            <a:ext cx="538843" cy="1371600"/>
          </a:xfrm>
          <a:prstGeom prst="rect">
            <a:avLst/>
          </a:prstGeom>
        </p:spPr>
      </p:pic>
      <p:sp>
        <p:nvSpPr>
          <p:cNvPr id="19" name="Rectangle 18">
            <a:extLst>
              <a:ext uri="{FF2B5EF4-FFF2-40B4-BE49-F238E27FC236}">
                <a16:creationId xmlns:a16="http://schemas.microsoft.com/office/drawing/2014/main" id="{19AAA66B-37CE-4FA3-9107-34F42E667340}"/>
              </a:ext>
            </a:extLst>
          </p:cNvPr>
          <p:cNvSpPr/>
          <p:nvPr/>
        </p:nvSpPr>
        <p:spPr bwMode="auto">
          <a:xfrm>
            <a:off x="1219200" y="3644466"/>
            <a:ext cx="919845" cy="9627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20" name="Straight Arrow Connector 19">
            <a:extLst>
              <a:ext uri="{FF2B5EF4-FFF2-40B4-BE49-F238E27FC236}">
                <a16:creationId xmlns:a16="http://schemas.microsoft.com/office/drawing/2014/main" id="{E3036E91-B67E-4527-92E1-77CB6E38BF12}"/>
              </a:ext>
            </a:extLst>
          </p:cNvPr>
          <p:cNvCxnSpPr>
            <a:cxnSpLocks/>
          </p:cNvCxnSpPr>
          <p:nvPr/>
        </p:nvCxnSpPr>
        <p:spPr bwMode="auto">
          <a:xfrm>
            <a:off x="1670956" y="3076707"/>
            <a:ext cx="1" cy="132355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4BAC901C-A561-490A-83ED-5EF89F0B3D72}"/>
              </a:ext>
            </a:extLst>
          </p:cNvPr>
          <p:cNvCxnSpPr>
            <a:cxnSpLocks/>
          </p:cNvCxnSpPr>
          <p:nvPr/>
        </p:nvCxnSpPr>
        <p:spPr bwMode="auto">
          <a:xfrm flipV="1">
            <a:off x="1670956" y="1752600"/>
            <a:ext cx="0" cy="1345332"/>
          </a:xfrm>
          <a:prstGeom prst="straightConnector1">
            <a:avLst/>
          </a:prstGeom>
          <a:solidFill>
            <a:schemeClr val="accent1"/>
          </a:solidFill>
          <a:ln w="28575" cap="flat" cmpd="sng" algn="ctr">
            <a:solidFill>
              <a:srgbClr val="00B0F0"/>
            </a:solidFill>
            <a:prstDash val="solid"/>
            <a:round/>
            <a:headEnd type="none" w="med" len="med"/>
            <a:tailEnd type="triangle"/>
          </a:ln>
          <a:effectLst/>
        </p:spPr>
      </p:cxnSp>
    </p:spTree>
    <p:extLst>
      <p:ext uri="{BB962C8B-B14F-4D97-AF65-F5344CB8AC3E}">
        <p14:creationId xmlns:p14="http://schemas.microsoft.com/office/powerpoint/2010/main" val="20424904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6">
            <a:extLst>
              <a:ext uri="{FF2B5EF4-FFF2-40B4-BE49-F238E27FC236}">
                <a16:creationId xmlns:a16="http://schemas.microsoft.com/office/drawing/2014/main" id="{EF9F3F85-09C5-48A8-A2E7-12FBCF7B55C2}"/>
              </a:ext>
            </a:extLst>
          </p:cNvPr>
          <p:cNvGraphicFramePr>
            <a:graphicFrameLocks noGrp="1" noChangeAspect="1"/>
          </p:cNvGraphicFramePr>
          <p:nvPr/>
        </p:nvGraphicFramePr>
        <p:xfrm>
          <a:off x="2971800" y="533400"/>
          <a:ext cx="2420938" cy="1295400"/>
        </p:xfrm>
        <a:graphic>
          <a:graphicData uri="http://schemas.openxmlformats.org/presentationml/2006/ole">
            <mc:AlternateContent xmlns:mc="http://schemas.openxmlformats.org/markup-compatibility/2006">
              <mc:Choice xmlns:v="urn:schemas-microsoft-com:vml" Requires="v">
                <p:oleObj name="FX Equation" r:id="rId2" imgW="4657143" imgH="2504762" progId="FXEquation.Equation">
                  <p:embed/>
                </p:oleObj>
              </mc:Choice>
              <mc:Fallback>
                <p:oleObj name="FX Equation" r:id="rId2" imgW="4657143" imgH="2504762" progId="FXEquation.Equation">
                  <p:embed/>
                  <p:pic>
                    <p:nvPicPr>
                      <p:cNvPr id="0" name="Object 6"/>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33400"/>
                        <a:ext cx="2420938" cy="1295400"/>
                      </a:xfrm>
                      <a:prstGeom prst="rect">
                        <a:avLst/>
                      </a:prstGeom>
                      <a:solidFill>
                        <a:srgbClr val="FFFF99"/>
                      </a:solidFill>
                      <a:ln w="9525">
                        <a:solidFill>
                          <a:srgbClr val="0000FF"/>
                        </a:solidFill>
                        <a:miter lim="800000"/>
                        <a:headEnd/>
                        <a:tailEnd/>
                      </a:ln>
                    </p:spPr>
                  </p:pic>
                </p:oleObj>
              </mc:Fallback>
            </mc:AlternateContent>
          </a:graphicData>
        </a:graphic>
      </p:graphicFrame>
      <p:sp>
        <p:nvSpPr>
          <p:cNvPr id="9" name="TextBox 8">
            <a:extLst>
              <a:ext uri="{FF2B5EF4-FFF2-40B4-BE49-F238E27FC236}">
                <a16:creationId xmlns:a16="http://schemas.microsoft.com/office/drawing/2014/main" id="{AE190E50-FF0D-4840-B25F-74B97832D697}"/>
              </a:ext>
            </a:extLst>
          </p:cNvPr>
          <p:cNvSpPr txBox="1">
            <a:spLocks noChangeArrowheads="1"/>
          </p:cNvSpPr>
          <p:nvPr/>
        </p:nvSpPr>
        <p:spPr bwMode="auto">
          <a:xfrm>
            <a:off x="609600" y="2209800"/>
            <a:ext cx="76612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dirty="0">
                <a:latin typeface="Arial" panose="020B0604020202020204" pitchFamily="34" charset="0"/>
              </a:rPr>
              <a:t>Kepler’s law can be stated: </a:t>
            </a:r>
            <a:r>
              <a:rPr lang="en-AU" altLang="en-US" sz="2000" i="1" dirty="0">
                <a:latin typeface="Arial" panose="020B0604020202020204" pitchFamily="34" charset="0"/>
              </a:rPr>
              <a:t>For any orbit around a given body, the square of its’ period is proportional to the cube of its’ radius.</a:t>
            </a:r>
          </a:p>
        </p:txBody>
      </p:sp>
      <p:sp>
        <p:nvSpPr>
          <p:cNvPr id="10" name="TextBox 9">
            <a:extLst>
              <a:ext uri="{FF2B5EF4-FFF2-40B4-BE49-F238E27FC236}">
                <a16:creationId xmlns:a16="http://schemas.microsoft.com/office/drawing/2014/main" id="{0430AFE7-38F9-4DC4-BE2E-C5926FDA9947}"/>
              </a:ext>
            </a:extLst>
          </p:cNvPr>
          <p:cNvSpPr txBox="1">
            <a:spLocks noChangeArrowheads="1"/>
          </p:cNvSpPr>
          <p:nvPr/>
        </p:nvSpPr>
        <p:spPr bwMode="auto">
          <a:xfrm>
            <a:off x="631825" y="3600450"/>
            <a:ext cx="76612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Or : 			</a:t>
            </a:r>
            <a:r>
              <a:rPr lang="en-AU" altLang="en-US" sz="4000">
                <a:latin typeface="Arial" panose="020B0604020202020204" pitchFamily="34" charset="0"/>
              </a:rPr>
              <a:t>T</a:t>
            </a:r>
            <a:r>
              <a:rPr lang="en-AU" altLang="en-US" sz="4000" baseline="30000">
                <a:latin typeface="Arial" panose="020B0604020202020204" pitchFamily="34" charset="0"/>
              </a:rPr>
              <a:t>2</a:t>
            </a:r>
            <a:r>
              <a:rPr lang="en-AU" altLang="en-US" sz="4000">
                <a:latin typeface="Arial" panose="020B0604020202020204" pitchFamily="34" charset="0"/>
              </a:rPr>
              <a:t> </a:t>
            </a:r>
            <a:r>
              <a:rPr lang="en-US" altLang="en-US" sz="4000">
                <a:latin typeface="Arial" panose="020B0604020202020204" pitchFamily="34" charset="0"/>
              </a:rPr>
              <a:t>∝ </a:t>
            </a:r>
            <a:r>
              <a:rPr lang="en-AU" altLang="en-US" sz="4000">
                <a:latin typeface="Arial" panose="020B0604020202020204" pitchFamily="34" charset="0"/>
              </a:rPr>
              <a:t>r</a:t>
            </a:r>
            <a:r>
              <a:rPr lang="en-AU" altLang="en-US" sz="4000" baseline="30000">
                <a:latin typeface="Arial" panose="020B0604020202020204" pitchFamily="34" charset="0"/>
              </a:rPr>
              <a:t>3</a:t>
            </a:r>
            <a:endParaRPr lang="en-AU" altLang="en-US" sz="2000">
              <a:latin typeface="Arial" panose="020B0604020202020204" pitchFamily="34" charset="0"/>
            </a:endParaRPr>
          </a:p>
          <a:p>
            <a:pPr eaLnBrk="1" hangingPunct="1">
              <a:spcBef>
                <a:spcPct val="0"/>
              </a:spcBef>
              <a:buFontTx/>
              <a:buNone/>
            </a:pPr>
            <a:endParaRPr lang="en-AU" altLang="en-US" sz="2000" i="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9">
            <a:extLst>
              <a:ext uri="{FF2B5EF4-FFF2-40B4-BE49-F238E27FC236}">
                <a16:creationId xmlns:a16="http://schemas.microsoft.com/office/drawing/2014/main" id="{2CE7F1FA-7AEA-4749-A944-3ED58C1D38E5}"/>
              </a:ext>
            </a:extLst>
          </p:cNvPr>
          <p:cNvSpPr txBox="1">
            <a:spLocks noChangeArrowheads="1"/>
          </p:cNvSpPr>
          <p:nvPr/>
        </p:nvSpPr>
        <p:spPr bwMode="auto">
          <a:xfrm>
            <a:off x="631825" y="304800"/>
            <a:ext cx="76612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 			</a:t>
            </a:r>
            <a:r>
              <a:rPr lang="en-AU" altLang="en-US" sz="4000">
                <a:latin typeface="Arial" panose="020B0604020202020204" pitchFamily="34" charset="0"/>
              </a:rPr>
              <a:t>T</a:t>
            </a:r>
            <a:r>
              <a:rPr lang="en-AU" altLang="en-US" sz="4000" baseline="30000">
                <a:latin typeface="Arial" panose="020B0604020202020204" pitchFamily="34" charset="0"/>
              </a:rPr>
              <a:t>2</a:t>
            </a:r>
            <a:r>
              <a:rPr lang="en-AU" altLang="en-US" sz="4000">
                <a:latin typeface="Arial" panose="020B0604020202020204" pitchFamily="34" charset="0"/>
              </a:rPr>
              <a:t> </a:t>
            </a:r>
            <a:r>
              <a:rPr lang="en-US" altLang="en-US" sz="4000">
                <a:latin typeface="Arial" panose="020B0604020202020204" pitchFamily="34" charset="0"/>
              </a:rPr>
              <a:t>∝ </a:t>
            </a:r>
            <a:r>
              <a:rPr lang="en-AU" altLang="en-US" sz="4000">
                <a:latin typeface="Arial" panose="020B0604020202020204" pitchFamily="34" charset="0"/>
              </a:rPr>
              <a:t>r</a:t>
            </a:r>
            <a:r>
              <a:rPr lang="en-AU" altLang="en-US" sz="4000" baseline="30000">
                <a:latin typeface="Arial" panose="020B0604020202020204" pitchFamily="34" charset="0"/>
              </a:rPr>
              <a:t>3</a:t>
            </a:r>
            <a:endParaRPr lang="en-AU" altLang="en-US" sz="2000">
              <a:latin typeface="Arial" panose="020B0604020202020204" pitchFamily="34" charset="0"/>
            </a:endParaRPr>
          </a:p>
          <a:p>
            <a:pPr eaLnBrk="1" hangingPunct="1">
              <a:spcBef>
                <a:spcPct val="0"/>
              </a:spcBef>
              <a:buFontTx/>
              <a:buNone/>
            </a:pPr>
            <a:endParaRPr lang="en-AU" altLang="en-US" sz="2000" i="1">
              <a:latin typeface="Arial" panose="020B0604020202020204" pitchFamily="34" charset="0"/>
            </a:endParaRPr>
          </a:p>
        </p:txBody>
      </p:sp>
      <p:sp>
        <p:nvSpPr>
          <p:cNvPr id="11" name="TextBox 10">
            <a:extLst>
              <a:ext uri="{FF2B5EF4-FFF2-40B4-BE49-F238E27FC236}">
                <a16:creationId xmlns:a16="http://schemas.microsoft.com/office/drawing/2014/main" id="{51BC3625-783E-47C3-B73D-D2949BEBB013}"/>
              </a:ext>
            </a:extLst>
          </p:cNvPr>
          <p:cNvSpPr txBox="1">
            <a:spLocks noChangeArrowheads="1"/>
          </p:cNvSpPr>
          <p:nvPr/>
        </p:nvSpPr>
        <p:spPr bwMode="auto">
          <a:xfrm>
            <a:off x="631825" y="1481138"/>
            <a:ext cx="766127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u="sng">
                <a:latin typeface="Arial" panose="020B0604020202020204" pitchFamily="34" charset="0"/>
              </a:rPr>
              <a:t>Sample Q 6</a:t>
            </a:r>
            <a:r>
              <a:rPr lang="en-AU" altLang="en-US" sz="2000">
                <a:latin typeface="Arial" panose="020B0604020202020204" pitchFamily="34" charset="0"/>
              </a:rPr>
              <a:t>:  In January this year, astrophysicists produced mathematical evidence for the long-suspected existence of another planet in the far outskirts of the Solar system, called simply ‘Planet 9’</a:t>
            </a:r>
          </a:p>
          <a:p>
            <a:pPr eaLnBrk="1" hangingPunct="1">
              <a:spcBef>
                <a:spcPct val="0"/>
              </a:spcBef>
              <a:buFontTx/>
              <a:buNone/>
            </a:pPr>
            <a:endParaRPr lang="en-AU" altLang="en-US" sz="2000" i="1">
              <a:latin typeface="Arial" panose="020B0604020202020204" pitchFamily="34" charset="0"/>
            </a:endParaRPr>
          </a:p>
          <a:p>
            <a:pPr eaLnBrk="1" hangingPunct="1">
              <a:spcBef>
                <a:spcPct val="0"/>
              </a:spcBef>
              <a:buFontTx/>
              <a:buNone/>
            </a:pPr>
            <a:r>
              <a:rPr lang="en-AU" altLang="en-US" sz="2000">
                <a:latin typeface="Arial" panose="020B0604020202020204" pitchFamily="34" charset="0"/>
              </a:rPr>
              <a:t>They think it’s around 105 billion km from the Sun. </a:t>
            </a:r>
          </a:p>
          <a:p>
            <a:pPr eaLnBrk="1" hangingPunct="1">
              <a:spcBef>
                <a:spcPct val="0"/>
              </a:spcBef>
              <a:buFontTx/>
              <a:buNone/>
            </a:pPr>
            <a:endParaRPr lang="en-AU" altLang="en-US" sz="2000">
              <a:latin typeface="Arial" panose="020B0604020202020204" pitchFamily="34" charset="0"/>
            </a:endParaRPr>
          </a:p>
          <a:p>
            <a:pPr eaLnBrk="1" hangingPunct="1">
              <a:spcBef>
                <a:spcPct val="0"/>
              </a:spcBef>
              <a:buFontTx/>
              <a:buNone/>
            </a:pPr>
            <a:r>
              <a:rPr lang="en-AU" altLang="en-US" sz="2000">
                <a:latin typeface="Arial" panose="020B0604020202020204" pitchFamily="34" charset="0"/>
              </a:rPr>
              <a:t>Using the result of your last calculation and the simple expression above, estimate the orbital period of ‘Planet 9’.</a:t>
            </a:r>
          </a:p>
        </p:txBody>
      </p:sp>
      <p:sp>
        <p:nvSpPr>
          <p:cNvPr id="50180" name="TextBox 7">
            <a:extLst>
              <a:ext uri="{FF2B5EF4-FFF2-40B4-BE49-F238E27FC236}">
                <a16:creationId xmlns:a16="http://schemas.microsoft.com/office/drawing/2014/main" id="{41BE09B1-4213-422F-8CD0-C4F29FDF5920}"/>
              </a:ext>
            </a:extLst>
          </p:cNvPr>
          <p:cNvSpPr txBox="1">
            <a:spLocks noChangeArrowheads="1"/>
          </p:cNvSpPr>
          <p:nvPr/>
        </p:nvSpPr>
        <p:spPr bwMode="auto">
          <a:xfrm>
            <a:off x="652463" y="4678363"/>
            <a:ext cx="76612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 For Neptune		</a:t>
            </a:r>
            <a:r>
              <a:rPr lang="en-AU" altLang="en-US" sz="2800">
                <a:latin typeface="Arial" panose="020B0604020202020204" pitchFamily="34" charset="0"/>
              </a:rPr>
              <a:t>T</a:t>
            </a:r>
            <a:r>
              <a:rPr lang="en-AU" altLang="en-US" sz="1800" baseline="-25000">
                <a:latin typeface="Arial" panose="020B0604020202020204" pitchFamily="34" charset="0"/>
              </a:rPr>
              <a:t>N</a:t>
            </a:r>
            <a:r>
              <a:rPr lang="en-AU" altLang="en-US" sz="2800" baseline="30000">
                <a:latin typeface="Arial" panose="020B0604020202020204" pitchFamily="34" charset="0"/>
              </a:rPr>
              <a:t>2</a:t>
            </a:r>
            <a:r>
              <a:rPr lang="en-AU" altLang="en-US" sz="2800">
                <a:latin typeface="Arial" panose="020B0604020202020204" pitchFamily="34" charset="0"/>
              </a:rPr>
              <a:t> </a:t>
            </a:r>
            <a:r>
              <a:rPr lang="en-US" altLang="en-US" sz="2800">
                <a:latin typeface="Arial" panose="020B0604020202020204" pitchFamily="34" charset="0"/>
              </a:rPr>
              <a:t>∝ </a:t>
            </a:r>
            <a:r>
              <a:rPr lang="en-AU" altLang="en-US" sz="2800">
                <a:latin typeface="Arial" panose="020B0604020202020204" pitchFamily="34" charset="0"/>
              </a:rPr>
              <a:t>r</a:t>
            </a:r>
            <a:r>
              <a:rPr lang="en-AU" altLang="en-US" sz="1800" baseline="-25000">
                <a:latin typeface="Arial" panose="020B0604020202020204" pitchFamily="34" charset="0"/>
              </a:rPr>
              <a:t>N</a:t>
            </a:r>
            <a:r>
              <a:rPr lang="en-AU" altLang="en-US" sz="2800" baseline="30000">
                <a:latin typeface="Arial" panose="020B0604020202020204" pitchFamily="34" charset="0"/>
              </a:rPr>
              <a:t>3</a:t>
            </a:r>
            <a:endParaRPr lang="en-AU" altLang="en-US" sz="1400">
              <a:latin typeface="Arial" panose="020B0604020202020204" pitchFamily="34" charset="0"/>
            </a:endParaRPr>
          </a:p>
          <a:p>
            <a:pPr eaLnBrk="1" hangingPunct="1">
              <a:spcBef>
                <a:spcPct val="0"/>
              </a:spcBef>
              <a:buFontTx/>
              <a:buNone/>
            </a:pPr>
            <a:endParaRPr lang="en-AU" altLang="en-US" sz="2000" i="1">
              <a:latin typeface="Arial" panose="020B0604020202020204" pitchFamily="34" charset="0"/>
            </a:endParaRPr>
          </a:p>
          <a:p>
            <a:pPr eaLnBrk="1" hangingPunct="1">
              <a:spcBef>
                <a:spcPct val="0"/>
              </a:spcBef>
              <a:buFontTx/>
              <a:buNone/>
            </a:pPr>
            <a:r>
              <a:rPr lang="en-AU" altLang="en-US" sz="2000">
                <a:latin typeface="Arial" panose="020B0604020202020204" pitchFamily="34" charset="0"/>
              </a:rPr>
              <a:t> For Planet 9		</a:t>
            </a:r>
            <a:r>
              <a:rPr lang="en-AU" altLang="en-US" sz="2800">
                <a:latin typeface="Arial" panose="020B0604020202020204" pitchFamily="34" charset="0"/>
              </a:rPr>
              <a:t>T</a:t>
            </a:r>
            <a:r>
              <a:rPr lang="en-AU" altLang="en-US" sz="1800" baseline="-25000">
                <a:latin typeface="Arial" panose="020B0604020202020204" pitchFamily="34" charset="0"/>
              </a:rPr>
              <a:t>P</a:t>
            </a:r>
            <a:r>
              <a:rPr lang="en-AU" altLang="en-US" sz="2800" baseline="30000">
                <a:latin typeface="Arial" panose="020B0604020202020204" pitchFamily="34" charset="0"/>
              </a:rPr>
              <a:t>2</a:t>
            </a:r>
            <a:r>
              <a:rPr lang="en-AU" altLang="en-US" sz="2800">
                <a:latin typeface="Arial" panose="020B0604020202020204" pitchFamily="34" charset="0"/>
              </a:rPr>
              <a:t> </a:t>
            </a:r>
            <a:r>
              <a:rPr lang="en-US" altLang="en-US" sz="2800">
                <a:latin typeface="Arial" panose="020B0604020202020204" pitchFamily="34" charset="0"/>
              </a:rPr>
              <a:t>∝ </a:t>
            </a:r>
            <a:r>
              <a:rPr lang="en-AU" altLang="en-US" sz="2800">
                <a:latin typeface="Arial" panose="020B0604020202020204" pitchFamily="34" charset="0"/>
              </a:rPr>
              <a:t>r</a:t>
            </a:r>
            <a:r>
              <a:rPr lang="en-AU" altLang="en-US" sz="1800" baseline="-25000">
                <a:latin typeface="Arial" panose="020B0604020202020204" pitchFamily="34" charset="0"/>
              </a:rPr>
              <a:t>P</a:t>
            </a:r>
            <a:r>
              <a:rPr lang="en-AU" altLang="en-US" sz="2800" baseline="30000">
                <a:latin typeface="Arial" panose="020B0604020202020204" pitchFamily="34" charset="0"/>
              </a:rPr>
              <a:t>3</a:t>
            </a:r>
            <a:endParaRPr lang="en-AU" altLang="en-US" sz="1800">
              <a:latin typeface="Arial" panose="020B0604020202020204" pitchFamily="34" charset="0"/>
            </a:endParaRPr>
          </a:p>
          <a:p>
            <a:pPr eaLnBrk="1" hangingPunct="1">
              <a:spcBef>
                <a:spcPct val="0"/>
              </a:spcBef>
              <a:buFontTx/>
              <a:buNone/>
            </a:pPr>
            <a:endParaRPr lang="en-AU" altLang="en-US" sz="2000" i="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9">
            <a:extLst>
              <a:ext uri="{FF2B5EF4-FFF2-40B4-BE49-F238E27FC236}">
                <a16:creationId xmlns:a16="http://schemas.microsoft.com/office/drawing/2014/main" id="{2CE7F1FA-7AEA-4749-A944-3ED58C1D38E5}"/>
              </a:ext>
            </a:extLst>
          </p:cNvPr>
          <p:cNvSpPr txBox="1">
            <a:spLocks noChangeArrowheads="1"/>
          </p:cNvSpPr>
          <p:nvPr/>
        </p:nvSpPr>
        <p:spPr bwMode="auto">
          <a:xfrm>
            <a:off x="631825" y="304800"/>
            <a:ext cx="76612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 			</a:t>
            </a:r>
            <a:r>
              <a:rPr lang="en-AU" altLang="en-US" sz="4000">
                <a:latin typeface="Arial" panose="020B0604020202020204" pitchFamily="34" charset="0"/>
              </a:rPr>
              <a:t>T</a:t>
            </a:r>
            <a:r>
              <a:rPr lang="en-AU" altLang="en-US" sz="4000" baseline="30000">
                <a:latin typeface="Arial" panose="020B0604020202020204" pitchFamily="34" charset="0"/>
              </a:rPr>
              <a:t>2</a:t>
            </a:r>
            <a:r>
              <a:rPr lang="en-AU" altLang="en-US" sz="4000">
                <a:latin typeface="Arial" panose="020B0604020202020204" pitchFamily="34" charset="0"/>
              </a:rPr>
              <a:t> </a:t>
            </a:r>
            <a:r>
              <a:rPr lang="en-US" altLang="en-US" sz="4000">
                <a:latin typeface="Arial" panose="020B0604020202020204" pitchFamily="34" charset="0"/>
              </a:rPr>
              <a:t>∝ </a:t>
            </a:r>
            <a:r>
              <a:rPr lang="en-AU" altLang="en-US" sz="4000">
                <a:latin typeface="Arial" panose="020B0604020202020204" pitchFamily="34" charset="0"/>
              </a:rPr>
              <a:t>r</a:t>
            </a:r>
            <a:r>
              <a:rPr lang="en-AU" altLang="en-US" sz="4000" baseline="30000">
                <a:latin typeface="Arial" panose="020B0604020202020204" pitchFamily="34" charset="0"/>
              </a:rPr>
              <a:t>3</a:t>
            </a:r>
            <a:endParaRPr lang="en-AU" altLang="en-US" sz="2000">
              <a:latin typeface="Arial" panose="020B0604020202020204" pitchFamily="34" charset="0"/>
            </a:endParaRPr>
          </a:p>
          <a:p>
            <a:pPr eaLnBrk="1" hangingPunct="1">
              <a:spcBef>
                <a:spcPct val="0"/>
              </a:spcBef>
              <a:buFontTx/>
              <a:buNone/>
            </a:pPr>
            <a:endParaRPr lang="en-AU" altLang="en-US" sz="2000" i="1">
              <a:latin typeface="Arial" panose="020B0604020202020204" pitchFamily="34" charset="0"/>
            </a:endParaRPr>
          </a:p>
        </p:txBody>
      </p:sp>
      <p:sp>
        <p:nvSpPr>
          <p:cNvPr id="11" name="TextBox 10">
            <a:extLst>
              <a:ext uri="{FF2B5EF4-FFF2-40B4-BE49-F238E27FC236}">
                <a16:creationId xmlns:a16="http://schemas.microsoft.com/office/drawing/2014/main" id="{51BC3625-783E-47C3-B73D-D2949BEBB013}"/>
              </a:ext>
            </a:extLst>
          </p:cNvPr>
          <p:cNvSpPr txBox="1">
            <a:spLocks noChangeArrowheads="1"/>
          </p:cNvSpPr>
          <p:nvPr/>
        </p:nvSpPr>
        <p:spPr bwMode="auto">
          <a:xfrm>
            <a:off x="631825" y="1481138"/>
            <a:ext cx="7661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dirty="0">
                <a:latin typeface="Arial" panose="020B0604020202020204" pitchFamily="34" charset="0"/>
              </a:rPr>
              <a:t>Another way to think of this is to plot the relationship:</a:t>
            </a:r>
          </a:p>
        </p:txBody>
      </p:sp>
      <p:pic>
        <p:nvPicPr>
          <p:cNvPr id="3" name="Picture 2">
            <a:extLst>
              <a:ext uri="{FF2B5EF4-FFF2-40B4-BE49-F238E27FC236}">
                <a16:creationId xmlns:a16="http://schemas.microsoft.com/office/drawing/2014/main" id="{9D1AAEB8-4EEF-41FF-B9F0-65154F239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09800"/>
            <a:ext cx="5181600" cy="3886200"/>
          </a:xfrm>
          <a:prstGeom prst="rect">
            <a:avLst/>
          </a:prstGeom>
        </p:spPr>
      </p:pic>
      <p:sp>
        <p:nvSpPr>
          <p:cNvPr id="7" name="TextBox 6">
            <a:extLst>
              <a:ext uri="{FF2B5EF4-FFF2-40B4-BE49-F238E27FC236}">
                <a16:creationId xmlns:a16="http://schemas.microsoft.com/office/drawing/2014/main" id="{37C9C9AC-AC14-47D1-B608-9707EE6FBB8A}"/>
              </a:ext>
            </a:extLst>
          </p:cNvPr>
          <p:cNvSpPr txBox="1">
            <a:spLocks noChangeArrowheads="1"/>
          </p:cNvSpPr>
          <p:nvPr/>
        </p:nvSpPr>
        <p:spPr bwMode="auto">
          <a:xfrm>
            <a:off x="5943600" y="1981200"/>
            <a:ext cx="29718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1600" dirty="0">
                <a:latin typeface="Arial" panose="020B0604020202020204" pitchFamily="34" charset="0"/>
              </a:rPr>
              <a:t>Gradient = </a:t>
            </a:r>
            <a:r>
              <a:rPr lang="en-AU" altLang="en-US" sz="1600" u="sng" dirty="0">
                <a:latin typeface="Arial" panose="020B0604020202020204" pitchFamily="34" charset="0"/>
              </a:rPr>
              <a:t>Rise</a:t>
            </a:r>
          </a:p>
          <a:p>
            <a:pPr eaLnBrk="1" hangingPunct="1">
              <a:spcBef>
                <a:spcPct val="0"/>
              </a:spcBef>
              <a:buFontTx/>
              <a:buNone/>
            </a:pPr>
            <a:r>
              <a:rPr lang="en-AU" altLang="en-US" sz="1600" dirty="0">
                <a:latin typeface="Arial" panose="020B0604020202020204" pitchFamily="34" charset="0"/>
              </a:rPr>
              <a:t>                   Run</a:t>
            </a:r>
          </a:p>
          <a:p>
            <a:pPr eaLnBrk="1" hangingPunct="1">
              <a:spcBef>
                <a:spcPct val="0"/>
              </a:spcBef>
              <a:buFontTx/>
              <a:buNone/>
            </a:pPr>
            <a:endParaRPr lang="en-AU" altLang="en-US" sz="1600" dirty="0">
              <a:latin typeface="Arial" panose="020B0604020202020204" pitchFamily="34" charset="0"/>
            </a:endParaRPr>
          </a:p>
          <a:p>
            <a:pPr eaLnBrk="1" hangingPunct="1">
              <a:spcBef>
                <a:spcPct val="0"/>
              </a:spcBef>
              <a:buFontTx/>
              <a:buNone/>
            </a:pPr>
            <a:endParaRPr lang="en-AU" altLang="en-US" sz="1600" dirty="0">
              <a:latin typeface="Arial" panose="020B0604020202020204" pitchFamily="34" charset="0"/>
            </a:endParaRPr>
          </a:p>
          <a:p>
            <a:pPr eaLnBrk="1" hangingPunct="1">
              <a:spcBef>
                <a:spcPct val="0"/>
              </a:spcBef>
              <a:buFontTx/>
              <a:buNone/>
            </a:pPr>
            <a:endParaRPr lang="en-AU" altLang="en-US" sz="1600" dirty="0">
              <a:latin typeface="Arial" panose="020B0604020202020204" pitchFamily="34" charset="0"/>
            </a:endParaRPr>
          </a:p>
          <a:p>
            <a:pPr eaLnBrk="1" hangingPunct="1">
              <a:spcBef>
                <a:spcPct val="0"/>
              </a:spcBef>
              <a:buFontTx/>
              <a:buNone/>
            </a:pPr>
            <a:r>
              <a:rPr lang="en-AU" altLang="en-US" sz="1600" dirty="0">
                <a:latin typeface="Arial" panose="020B0604020202020204" pitchFamily="34" charset="0"/>
                <a:ea typeface="Cambria Math" panose="02040503050406030204" pitchFamily="18" charset="0"/>
              </a:rPr>
              <a:t>∴</a:t>
            </a:r>
          </a:p>
          <a:p>
            <a:pPr eaLnBrk="1" hangingPunct="1">
              <a:spcBef>
                <a:spcPct val="0"/>
              </a:spcBef>
              <a:buFontTx/>
              <a:buNone/>
            </a:pPr>
            <a:endParaRPr lang="en-AU" altLang="en-US" sz="1600" dirty="0">
              <a:latin typeface="Arial" panose="020B0604020202020204" pitchFamily="34" charset="0"/>
              <a:ea typeface="Cambria Math" panose="02040503050406030204" pitchFamily="18" charset="0"/>
            </a:endParaRPr>
          </a:p>
          <a:p>
            <a:pPr eaLnBrk="1" hangingPunct="1">
              <a:spcBef>
                <a:spcPct val="0"/>
              </a:spcBef>
              <a:buFontTx/>
              <a:buNone/>
            </a:pPr>
            <a:endParaRPr lang="en-AU" altLang="en-US" sz="1600" dirty="0">
              <a:latin typeface="Arial" panose="020B0604020202020204" pitchFamily="34" charset="0"/>
              <a:ea typeface="Cambria Math" panose="02040503050406030204" pitchFamily="18" charset="0"/>
            </a:endParaRPr>
          </a:p>
          <a:p>
            <a:pPr eaLnBrk="1" hangingPunct="1">
              <a:spcBef>
                <a:spcPct val="0"/>
              </a:spcBef>
              <a:buFontTx/>
              <a:buNone/>
            </a:pPr>
            <a:endParaRPr lang="en-AU" altLang="en-US" sz="1600" dirty="0">
              <a:latin typeface="Arial" panose="020B0604020202020204" pitchFamily="34" charset="0"/>
              <a:ea typeface="Cambria Math" panose="02040503050406030204" pitchFamily="18" charset="0"/>
            </a:endParaRPr>
          </a:p>
          <a:p>
            <a:pPr eaLnBrk="1" hangingPunct="1">
              <a:spcBef>
                <a:spcPct val="0"/>
              </a:spcBef>
              <a:buFontTx/>
              <a:buNone/>
            </a:pPr>
            <a:endParaRPr lang="en-AU" altLang="en-US" sz="1600" dirty="0">
              <a:latin typeface="Arial" panose="020B0604020202020204" pitchFamily="34" charset="0"/>
              <a:ea typeface="Cambria Math" panose="02040503050406030204" pitchFamily="18" charset="0"/>
            </a:endParaRPr>
          </a:p>
          <a:p>
            <a:pPr eaLnBrk="1" hangingPunct="1">
              <a:spcBef>
                <a:spcPct val="0"/>
              </a:spcBef>
              <a:buFontTx/>
              <a:buNone/>
            </a:pPr>
            <a:r>
              <a:rPr lang="en-AU" altLang="en-US" sz="1600" dirty="0">
                <a:latin typeface="Arial" panose="020B0604020202020204" pitchFamily="34" charset="0"/>
                <a:ea typeface="Cambria Math" panose="02040503050406030204" pitchFamily="18" charset="0"/>
              </a:rPr>
              <a:t>(as gradient will be constant if the star/planet they orbit is the same).</a:t>
            </a:r>
          </a:p>
          <a:p>
            <a:pPr eaLnBrk="1" hangingPunct="1">
              <a:spcBef>
                <a:spcPct val="0"/>
              </a:spcBef>
              <a:buFontTx/>
              <a:buNone/>
            </a:pPr>
            <a:endParaRPr lang="en-AU" altLang="en-US" sz="1600" dirty="0">
              <a:latin typeface="Arial" panose="020B0604020202020204" pitchFamily="34" charset="0"/>
              <a:ea typeface="Cambria Math" panose="02040503050406030204" pitchFamily="18" charset="0"/>
            </a:endParaRPr>
          </a:p>
          <a:p>
            <a:pPr eaLnBrk="1" hangingPunct="1">
              <a:spcBef>
                <a:spcPct val="0"/>
              </a:spcBef>
              <a:buFontTx/>
              <a:buNone/>
            </a:pPr>
            <a:r>
              <a:rPr lang="en-AU" altLang="en-US" sz="1600" dirty="0">
                <a:latin typeface="Arial" panose="020B0604020202020204" pitchFamily="34" charset="0"/>
                <a:ea typeface="Cambria Math" panose="02040503050406030204" pitchFamily="18" charset="0"/>
              </a:rPr>
              <a:t>Rearranging…</a:t>
            </a:r>
            <a:endParaRPr lang="en-AU" altLang="en-US" sz="1600" dirty="0">
              <a:latin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86DE2F-7775-40FB-B464-31F6943E8624}"/>
                  </a:ext>
                </a:extLst>
              </p:cNvPr>
              <p:cNvSpPr txBox="1"/>
              <p:nvPr/>
            </p:nvSpPr>
            <p:spPr>
              <a:xfrm>
                <a:off x="6712188" y="2649499"/>
                <a:ext cx="617285" cy="6234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solidFill>
                            <a:schemeClr val="tx1"/>
                          </a:solidFill>
                          <a:latin typeface="Cambria Math" panose="02040503050406030204" pitchFamily="18" charset="0"/>
                        </a:rPr>
                        <m:t>=</m:t>
                      </m:r>
                      <m:f>
                        <m:fPr>
                          <m:ctrlPr>
                            <a:rPr lang="en-AU" sz="2000" b="1" i="1" smtClean="0">
                              <a:solidFill>
                                <a:schemeClr val="tx1"/>
                              </a:solidFill>
                              <a:latin typeface="Cambria Math" panose="02040503050406030204" pitchFamily="18" charset="0"/>
                            </a:rPr>
                          </m:ctrlPr>
                        </m:fPr>
                        <m:num>
                          <m:sSup>
                            <m:sSupPr>
                              <m:ctrlPr>
                                <a:rPr lang="en-AU" sz="2000" b="1" i="1" smtClean="0">
                                  <a:solidFill>
                                    <a:schemeClr val="tx1"/>
                                  </a:solidFill>
                                  <a:latin typeface="Cambria Math" panose="02040503050406030204" pitchFamily="18" charset="0"/>
                                </a:rPr>
                              </m:ctrlPr>
                            </m:sSupPr>
                            <m:e>
                              <m:r>
                                <a:rPr lang="en-AU" sz="2000" b="1" i="1" smtClean="0">
                                  <a:solidFill>
                                    <a:schemeClr val="tx1"/>
                                  </a:solidFill>
                                  <a:latin typeface="Cambria Math" panose="02040503050406030204" pitchFamily="18" charset="0"/>
                                </a:rPr>
                                <m:t>𝑻</m:t>
                              </m:r>
                            </m:e>
                            <m:sup>
                              <m:r>
                                <a:rPr lang="en-AU" sz="2000" b="1" i="1" smtClean="0">
                                  <a:solidFill>
                                    <a:schemeClr val="tx1"/>
                                  </a:solidFill>
                                  <a:latin typeface="Cambria Math" panose="02040503050406030204" pitchFamily="18" charset="0"/>
                                </a:rPr>
                                <m:t>𝟐</m:t>
                              </m:r>
                            </m:sup>
                          </m:sSup>
                        </m:num>
                        <m:den>
                          <m:sSup>
                            <m:sSupPr>
                              <m:ctrlPr>
                                <a:rPr lang="en-AU" sz="2000" b="1" i="1" smtClean="0">
                                  <a:solidFill>
                                    <a:schemeClr val="tx1"/>
                                  </a:solidFill>
                                  <a:latin typeface="Cambria Math" panose="02040503050406030204" pitchFamily="18" charset="0"/>
                                </a:rPr>
                              </m:ctrlPr>
                            </m:sSupPr>
                            <m:e>
                              <m:r>
                                <a:rPr lang="en-AU" sz="2000" b="1" i="1" smtClean="0">
                                  <a:solidFill>
                                    <a:schemeClr val="tx1"/>
                                  </a:solidFill>
                                  <a:latin typeface="Cambria Math" panose="02040503050406030204" pitchFamily="18" charset="0"/>
                                </a:rPr>
                                <m:t>𝒓</m:t>
                              </m:r>
                            </m:e>
                            <m:sup>
                              <m:r>
                                <a:rPr lang="en-AU" sz="2000" b="1" i="1" smtClean="0">
                                  <a:solidFill>
                                    <a:schemeClr val="tx1"/>
                                  </a:solidFill>
                                  <a:latin typeface="Cambria Math" panose="02040503050406030204" pitchFamily="18" charset="0"/>
                                </a:rPr>
                                <m:t>𝟑</m:t>
                              </m:r>
                            </m:sup>
                          </m:sSup>
                        </m:den>
                      </m:f>
                    </m:oMath>
                  </m:oMathPara>
                </a14:m>
                <a:endParaRPr lang="en-AU" sz="2000" dirty="0">
                  <a:solidFill>
                    <a:schemeClr val="tx1"/>
                  </a:solidFill>
                </a:endParaRPr>
              </a:p>
            </p:txBody>
          </p:sp>
        </mc:Choice>
        <mc:Fallback xmlns="">
          <p:sp>
            <p:nvSpPr>
              <p:cNvPr id="4" name="TextBox 3">
                <a:extLst>
                  <a:ext uri="{FF2B5EF4-FFF2-40B4-BE49-F238E27FC236}">
                    <a16:creationId xmlns:a16="http://schemas.microsoft.com/office/drawing/2014/main" id="{D286DE2F-7775-40FB-B464-31F6943E8624}"/>
                  </a:ext>
                </a:extLst>
              </p:cNvPr>
              <p:cNvSpPr txBox="1">
                <a:spLocks noRot="1" noChangeAspect="1" noMove="1" noResize="1" noEditPoints="1" noAdjustHandles="1" noChangeArrowheads="1" noChangeShapeType="1" noTextEdit="1"/>
              </p:cNvSpPr>
              <p:nvPr/>
            </p:nvSpPr>
            <p:spPr>
              <a:xfrm>
                <a:off x="6712188" y="2649499"/>
                <a:ext cx="617285" cy="623440"/>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73C9BF-A3FE-4FE6-9A13-9CB6C8B90E2E}"/>
                  </a:ext>
                </a:extLst>
              </p:cNvPr>
              <p:cNvSpPr txBox="1"/>
              <p:nvPr/>
            </p:nvSpPr>
            <p:spPr>
              <a:xfrm>
                <a:off x="6712188" y="3559629"/>
                <a:ext cx="916789" cy="648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AU" sz="1800" i="1" smtClean="0">
                              <a:solidFill>
                                <a:schemeClr val="tx1"/>
                              </a:solidFill>
                              <a:latin typeface="Cambria Math" panose="02040503050406030204" pitchFamily="18" charset="0"/>
                            </a:rPr>
                          </m:ctrlPr>
                        </m:fPr>
                        <m:num>
                          <m:sSubSup>
                            <m:sSubSupPr>
                              <m:ctrlPr>
                                <a:rPr lang="en-AU" sz="1800" i="1" smtClean="0">
                                  <a:solidFill>
                                    <a:schemeClr val="tx1"/>
                                  </a:solidFill>
                                  <a:latin typeface="Cambria Math" panose="02040503050406030204" pitchFamily="18" charset="0"/>
                                </a:rPr>
                              </m:ctrlPr>
                            </m:sSubSupPr>
                            <m:e>
                              <m:r>
                                <a:rPr lang="en-AU" sz="1800" b="1" i="1" smtClean="0">
                                  <a:solidFill>
                                    <a:schemeClr val="tx1"/>
                                  </a:solidFill>
                                  <a:latin typeface="Cambria Math" panose="02040503050406030204" pitchFamily="18" charset="0"/>
                                </a:rPr>
                                <m:t>𝑻</m:t>
                              </m:r>
                            </m:e>
                            <m:sub>
                              <m:r>
                                <a:rPr lang="en-AU" sz="1800" b="1" i="1" smtClean="0">
                                  <a:solidFill>
                                    <a:schemeClr val="tx1"/>
                                  </a:solidFill>
                                  <a:latin typeface="Cambria Math" panose="02040503050406030204" pitchFamily="18" charset="0"/>
                                </a:rPr>
                                <m:t>𝑵</m:t>
                              </m:r>
                            </m:sub>
                            <m:sup>
                              <m:r>
                                <a:rPr lang="en-AU" sz="1800" b="1" i="1" smtClean="0">
                                  <a:solidFill>
                                    <a:schemeClr val="tx1"/>
                                  </a:solidFill>
                                  <a:latin typeface="Cambria Math" panose="02040503050406030204" pitchFamily="18" charset="0"/>
                                </a:rPr>
                                <m:t>𝟐</m:t>
                              </m:r>
                            </m:sup>
                          </m:sSubSup>
                        </m:num>
                        <m:den>
                          <m:sSubSup>
                            <m:sSubSupPr>
                              <m:ctrlPr>
                                <a:rPr lang="en-AU" sz="1800" i="1" smtClean="0">
                                  <a:solidFill>
                                    <a:schemeClr val="tx1"/>
                                  </a:solidFill>
                                  <a:latin typeface="Cambria Math" panose="02040503050406030204" pitchFamily="18" charset="0"/>
                                </a:rPr>
                              </m:ctrlPr>
                            </m:sSubSupPr>
                            <m:e>
                              <m:r>
                                <a:rPr lang="en-AU" sz="1800" b="1" i="1" smtClean="0">
                                  <a:solidFill>
                                    <a:schemeClr val="tx1"/>
                                  </a:solidFill>
                                  <a:latin typeface="Cambria Math" panose="02040503050406030204" pitchFamily="18" charset="0"/>
                                </a:rPr>
                                <m:t>𝒓</m:t>
                              </m:r>
                            </m:e>
                            <m:sub>
                              <m:r>
                                <a:rPr lang="en-AU" sz="1800" b="1" i="1" smtClean="0">
                                  <a:solidFill>
                                    <a:schemeClr val="tx1"/>
                                  </a:solidFill>
                                  <a:latin typeface="Cambria Math" panose="02040503050406030204" pitchFamily="18" charset="0"/>
                                </a:rPr>
                                <m:t>𝑵</m:t>
                              </m:r>
                            </m:sub>
                            <m:sup>
                              <m:r>
                                <a:rPr lang="en-AU" sz="1800" b="1" i="1" smtClean="0">
                                  <a:solidFill>
                                    <a:schemeClr val="tx1"/>
                                  </a:solidFill>
                                  <a:latin typeface="Cambria Math" panose="02040503050406030204" pitchFamily="18" charset="0"/>
                                </a:rPr>
                                <m:t>𝟑</m:t>
                              </m:r>
                            </m:sup>
                          </m:sSubSup>
                        </m:den>
                      </m:f>
                      <m:r>
                        <a:rPr lang="en-AU" sz="1800" b="1" i="1" smtClean="0">
                          <a:solidFill>
                            <a:schemeClr val="tx1"/>
                          </a:solidFill>
                          <a:latin typeface="Cambria Math" panose="02040503050406030204" pitchFamily="18" charset="0"/>
                        </a:rPr>
                        <m:t>=</m:t>
                      </m:r>
                      <m:f>
                        <m:fPr>
                          <m:ctrlPr>
                            <a:rPr lang="en-AU" sz="1800" i="1">
                              <a:solidFill>
                                <a:schemeClr val="tx1"/>
                              </a:solidFill>
                              <a:latin typeface="Cambria Math" panose="02040503050406030204" pitchFamily="18" charset="0"/>
                            </a:rPr>
                          </m:ctrlPr>
                        </m:fPr>
                        <m:num>
                          <m:sSubSup>
                            <m:sSubSupPr>
                              <m:ctrlPr>
                                <a:rPr lang="en-AU" sz="1800" i="1">
                                  <a:solidFill>
                                    <a:schemeClr val="tx1"/>
                                  </a:solidFill>
                                  <a:latin typeface="Cambria Math" panose="02040503050406030204" pitchFamily="18" charset="0"/>
                                </a:rPr>
                              </m:ctrlPr>
                            </m:sSubSupPr>
                            <m:e>
                              <m:r>
                                <a:rPr lang="en-AU" sz="1800" i="1">
                                  <a:solidFill>
                                    <a:schemeClr val="tx1"/>
                                  </a:solidFill>
                                  <a:latin typeface="Cambria Math" panose="02040503050406030204" pitchFamily="18" charset="0"/>
                                </a:rPr>
                                <m:t>𝑻</m:t>
                              </m:r>
                            </m:e>
                            <m:sub>
                              <m:r>
                                <a:rPr lang="en-AU" sz="1800" b="1" i="1" smtClean="0">
                                  <a:solidFill>
                                    <a:schemeClr val="tx1"/>
                                  </a:solidFill>
                                  <a:latin typeface="Cambria Math" panose="02040503050406030204" pitchFamily="18" charset="0"/>
                                </a:rPr>
                                <m:t>𝑷</m:t>
                              </m:r>
                            </m:sub>
                            <m:sup>
                              <m:r>
                                <a:rPr lang="en-AU" sz="1800" i="1">
                                  <a:solidFill>
                                    <a:schemeClr val="tx1"/>
                                  </a:solidFill>
                                  <a:latin typeface="Cambria Math" panose="02040503050406030204" pitchFamily="18" charset="0"/>
                                </a:rPr>
                                <m:t>𝟐</m:t>
                              </m:r>
                            </m:sup>
                          </m:sSubSup>
                        </m:num>
                        <m:den>
                          <m:sSubSup>
                            <m:sSubSupPr>
                              <m:ctrlPr>
                                <a:rPr lang="en-AU" sz="1800" i="1">
                                  <a:solidFill>
                                    <a:schemeClr val="tx1"/>
                                  </a:solidFill>
                                  <a:latin typeface="Cambria Math" panose="02040503050406030204" pitchFamily="18" charset="0"/>
                                </a:rPr>
                              </m:ctrlPr>
                            </m:sSubSupPr>
                            <m:e>
                              <m:r>
                                <a:rPr lang="en-AU" sz="1800" i="1">
                                  <a:solidFill>
                                    <a:schemeClr val="tx1"/>
                                  </a:solidFill>
                                  <a:latin typeface="Cambria Math" panose="02040503050406030204" pitchFamily="18" charset="0"/>
                                </a:rPr>
                                <m:t>𝒓</m:t>
                              </m:r>
                            </m:e>
                            <m:sub>
                              <m:r>
                                <a:rPr lang="en-AU" sz="1800" b="1" i="1" smtClean="0">
                                  <a:solidFill>
                                    <a:schemeClr val="tx1"/>
                                  </a:solidFill>
                                  <a:latin typeface="Cambria Math" panose="02040503050406030204" pitchFamily="18" charset="0"/>
                                </a:rPr>
                                <m:t>𝑷</m:t>
                              </m:r>
                            </m:sub>
                            <m:sup>
                              <m:r>
                                <a:rPr lang="en-AU" sz="1800" i="1">
                                  <a:solidFill>
                                    <a:schemeClr val="tx1"/>
                                  </a:solidFill>
                                  <a:latin typeface="Cambria Math" panose="02040503050406030204" pitchFamily="18" charset="0"/>
                                </a:rPr>
                                <m:t>𝟑</m:t>
                              </m:r>
                            </m:sup>
                          </m:sSubSup>
                        </m:den>
                      </m:f>
                    </m:oMath>
                  </m:oMathPara>
                </a14:m>
                <a:endParaRPr lang="en-AU" sz="1800" dirty="0">
                  <a:solidFill>
                    <a:schemeClr val="tx1"/>
                  </a:solidFill>
                </a:endParaRPr>
              </a:p>
            </p:txBody>
          </p:sp>
        </mc:Choice>
        <mc:Fallback xmlns="">
          <p:sp>
            <p:nvSpPr>
              <p:cNvPr id="5" name="TextBox 4">
                <a:extLst>
                  <a:ext uri="{FF2B5EF4-FFF2-40B4-BE49-F238E27FC236}">
                    <a16:creationId xmlns:a16="http://schemas.microsoft.com/office/drawing/2014/main" id="{FB73C9BF-A3FE-4FE6-9A13-9CB6C8B90E2E}"/>
                  </a:ext>
                </a:extLst>
              </p:cNvPr>
              <p:cNvSpPr txBox="1">
                <a:spLocks noRot="1" noChangeAspect="1" noMove="1" noResize="1" noEditPoints="1" noAdjustHandles="1" noChangeArrowheads="1" noChangeShapeType="1" noTextEdit="1"/>
              </p:cNvSpPr>
              <p:nvPr/>
            </p:nvSpPr>
            <p:spPr>
              <a:xfrm>
                <a:off x="6712188" y="3559629"/>
                <a:ext cx="916789" cy="648639"/>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2589B7-4F97-44DC-9CE2-43D5C3BB6E86}"/>
                  </a:ext>
                </a:extLst>
              </p:cNvPr>
              <p:cNvSpPr txBox="1"/>
              <p:nvPr/>
            </p:nvSpPr>
            <p:spPr>
              <a:xfrm>
                <a:off x="6705600" y="5867400"/>
                <a:ext cx="908774" cy="649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AU" sz="1800" i="1" smtClean="0">
                              <a:solidFill>
                                <a:schemeClr val="tx1"/>
                              </a:solidFill>
                              <a:latin typeface="Cambria Math" panose="02040503050406030204" pitchFamily="18" charset="0"/>
                            </a:rPr>
                          </m:ctrlPr>
                        </m:fPr>
                        <m:num>
                          <m:sSubSup>
                            <m:sSubSupPr>
                              <m:ctrlPr>
                                <a:rPr lang="en-AU" sz="1800" i="1" smtClean="0">
                                  <a:solidFill>
                                    <a:schemeClr val="tx1"/>
                                  </a:solidFill>
                                  <a:latin typeface="Cambria Math" panose="02040503050406030204" pitchFamily="18" charset="0"/>
                                </a:rPr>
                              </m:ctrlPr>
                            </m:sSubSupPr>
                            <m:e>
                              <m:r>
                                <a:rPr lang="en-AU" sz="1800" b="1" i="1" smtClean="0">
                                  <a:solidFill>
                                    <a:schemeClr val="tx1"/>
                                  </a:solidFill>
                                  <a:latin typeface="Cambria Math" panose="02040503050406030204" pitchFamily="18" charset="0"/>
                                </a:rPr>
                                <m:t>𝑻</m:t>
                              </m:r>
                            </m:e>
                            <m:sub>
                              <m:r>
                                <a:rPr lang="en-AU" sz="1800" b="1" i="1" smtClean="0">
                                  <a:solidFill>
                                    <a:schemeClr val="tx1"/>
                                  </a:solidFill>
                                  <a:latin typeface="Cambria Math" panose="02040503050406030204" pitchFamily="18" charset="0"/>
                                </a:rPr>
                                <m:t>𝑵</m:t>
                              </m:r>
                            </m:sub>
                            <m:sup>
                              <m:r>
                                <a:rPr lang="en-AU" sz="1800" b="1" i="1" smtClean="0">
                                  <a:solidFill>
                                    <a:schemeClr val="tx1"/>
                                  </a:solidFill>
                                  <a:latin typeface="Cambria Math" panose="02040503050406030204" pitchFamily="18" charset="0"/>
                                </a:rPr>
                                <m:t>𝟐</m:t>
                              </m:r>
                            </m:sup>
                          </m:sSubSup>
                        </m:num>
                        <m:den>
                          <m:sSubSup>
                            <m:sSubSupPr>
                              <m:ctrlPr>
                                <a:rPr lang="en-AU" sz="1800" i="1">
                                  <a:solidFill>
                                    <a:schemeClr val="tx1"/>
                                  </a:solidFill>
                                  <a:latin typeface="Cambria Math" panose="02040503050406030204" pitchFamily="18" charset="0"/>
                                </a:rPr>
                              </m:ctrlPr>
                            </m:sSubSupPr>
                            <m:e>
                              <m:r>
                                <a:rPr lang="en-AU" sz="1800" i="1">
                                  <a:solidFill>
                                    <a:schemeClr val="tx1"/>
                                  </a:solidFill>
                                  <a:latin typeface="Cambria Math" panose="02040503050406030204" pitchFamily="18" charset="0"/>
                                </a:rPr>
                                <m:t>𝑻</m:t>
                              </m:r>
                            </m:e>
                            <m:sub>
                              <m:r>
                                <a:rPr lang="en-AU" sz="1800" b="1" i="1" smtClean="0">
                                  <a:solidFill>
                                    <a:schemeClr val="tx1"/>
                                  </a:solidFill>
                                  <a:latin typeface="Cambria Math" panose="02040503050406030204" pitchFamily="18" charset="0"/>
                                </a:rPr>
                                <m:t>𝑷</m:t>
                              </m:r>
                            </m:sub>
                            <m:sup>
                              <m:r>
                                <a:rPr lang="en-AU" sz="1800" i="1">
                                  <a:solidFill>
                                    <a:schemeClr val="tx1"/>
                                  </a:solidFill>
                                  <a:latin typeface="Cambria Math" panose="02040503050406030204" pitchFamily="18" charset="0"/>
                                </a:rPr>
                                <m:t>𝟐</m:t>
                              </m:r>
                            </m:sup>
                          </m:sSubSup>
                        </m:den>
                      </m:f>
                      <m:r>
                        <a:rPr lang="en-AU" sz="1800" b="1" i="1" smtClean="0">
                          <a:solidFill>
                            <a:schemeClr val="tx1"/>
                          </a:solidFill>
                          <a:latin typeface="Cambria Math" panose="02040503050406030204" pitchFamily="18" charset="0"/>
                        </a:rPr>
                        <m:t>=</m:t>
                      </m:r>
                      <m:f>
                        <m:fPr>
                          <m:ctrlPr>
                            <a:rPr lang="en-AU" sz="1800" i="1">
                              <a:solidFill>
                                <a:schemeClr val="tx1"/>
                              </a:solidFill>
                              <a:latin typeface="Cambria Math" panose="02040503050406030204" pitchFamily="18" charset="0"/>
                            </a:rPr>
                          </m:ctrlPr>
                        </m:fPr>
                        <m:num>
                          <m:sSubSup>
                            <m:sSubSupPr>
                              <m:ctrlPr>
                                <a:rPr lang="en-AU" sz="1800" i="1">
                                  <a:solidFill>
                                    <a:schemeClr val="tx1"/>
                                  </a:solidFill>
                                  <a:latin typeface="Cambria Math" panose="02040503050406030204" pitchFamily="18" charset="0"/>
                                </a:rPr>
                              </m:ctrlPr>
                            </m:sSubSupPr>
                            <m:e>
                              <m:r>
                                <a:rPr lang="en-AU" sz="1800" i="1">
                                  <a:solidFill>
                                    <a:schemeClr val="tx1"/>
                                  </a:solidFill>
                                  <a:latin typeface="Cambria Math" panose="02040503050406030204" pitchFamily="18" charset="0"/>
                                </a:rPr>
                                <m:t>𝒓</m:t>
                              </m:r>
                            </m:e>
                            <m:sub>
                              <m:r>
                                <a:rPr lang="en-AU" sz="1800" i="1">
                                  <a:solidFill>
                                    <a:schemeClr val="tx1"/>
                                  </a:solidFill>
                                  <a:latin typeface="Cambria Math" panose="02040503050406030204" pitchFamily="18" charset="0"/>
                                </a:rPr>
                                <m:t>𝑵</m:t>
                              </m:r>
                            </m:sub>
                            <m:sup>
                              <m:r>
                                <a:rPr lang="en-AU" sz="1800" i="1">
                                  <a:solidFill>
                                    <a:schemeClr val="tx1"/>
                                  </a:solidFill>
                                  <a:latin typeface="Cambria Math" panose="02040503050406030204" pitchFamily="18" charset="0"/>
                                </a:rPr>
                                <m:t>𝟑</m:t>
                              </m:r>
                            </m:sup>
                          </m:sSubSup>
                        </m:num>
                        <m:den>
                          <m:sSubSup>
                            <m:sSubSupPr>
                              <m:ctrlPr>
                                <a:rPr lang="en-AU" sz="1800" i="1">
                                  <a:solidFill>
                                    <a:schemeClr val="tx1"/>
                                  </a:solidFill>
                                  <a:latin typeface="Cambria Math" panose="02040503050406030204" pitchFamily="18" charset="0"/>
                                </a:rPr>
                              </m:ctrlPr>
                            </m:sSubSupPr>
                            <m:e>
                              <m:r>
                                <a:rPr lang="en-AU" sz="1800" i="1">
                                  <a:solidFill>
                                    <a:schemeClr val="tx1"/>
                                  </a:solidFill>
                                  <a:latin typeface="Cambria Math" panose="02040503050406030204" pitchFamily="18" charset="0"/>
                                </a:rPr>
                                <m:t>𝒓</m:t>
                              </m:r>
                            </m:e>
                            <m:sub>
                              <m:r>
                                <a:rPr lang="en-AU" sz="1800" b="1" i="1" smtClean="0">
                                  <a:solidFill>
                                    <a:schemeClr val="tx1"/>
                                  </a:solidFill>
                                  <a:latin typeface="Cambria Math" panose="02040503050406030204" pitchFamily="18" charset="0"/>
                                </a:rPr>
                                <m:t>𝑷</m:t>
                              </m:r>
                            </m:sub>
                            <m:sup>
                              <m:r>
                                <a:rPr lang="en-AU" sz="1800" i="1">
                                  <a:solidFill>
                                    <a:schemeClr val="tx1"/>
                                  </a:solidFill>
                                  <a:latin typeface="Cambria Math" panose="02040503050406030204" pitchFamily="18" charset="0"/>
                                </a:rPr>
                                <m:t>𝟑</m:t>
                              </m:r>
                            </m:sup>
                          </m:sSubSup>
                        </m:den>
                      </m:f>
                    </m:oMath>
                  </m:oMathPara>
                </a14:m>
                <a:endParaRPr lang="en-AU" sz="1800" dirty="0">
                  <a:solidFill>
                    <a:schemeClr val="tx1"/>
                  </a:solidFill>
                </a:endParaRPr>
              </a:p>
            </p:txBody>
          </p:sp>
        </mc:Choice>
        <mc:Fallback xmlns="">
          <p:sp>
            <p:nvSpPr>
              <p:cNvPr id="10" name="TextBox 9">
                <a:extLst>
                  <a:ext uri="{FF2B5EF4-FFF2-40B4-BE49-F238E27FC236}">
                    <a16:creationId xmlns:a16="http://schemas.microsoft.com/office/drawing/2014/main" id="{AB2589B7-4F97-44DC-9CE2-43D5C3BB6E86}"/>
                  </a:ext>
                </a:extLst>
              </p:cNvPr>
              <p:cNvSpPr txBox="1">
                <a:spLocks noRot="1" noChangeAspect="1" noMove="1" noResize="1" noEditPoints="1" noAdjustHandles="1" noChangeArrowheads="1" noChangeShapeType="1" noTextEdit="1"/>
              </p:cNvSpPr>
              <p:nvPr/>
            </p:nvSpPr>
            <p:spPr>
              <a:xfrm>
                <a:off x="6705600" y="5867400"/>
                <a:ext cx="908774" cy="649280"/>
              </a:xfrm>
              <a:prstGeom prst="rect">
                <a:avLst/>
              </a:prstGeom>
              <a:blipFill>
                <a:blip r:embed="rId5"/>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3291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
                                            <p:txEl>
                                              <p:pRg st="10" end="10"/>
                                            </p:txEl>
                                          </p:spTgt>
                                        </p:tgtEl>
                                        <p:attrNameLst>
                                          <p:attrName>style.visibility</p:attrName>
                                        </p:attrNameLst>
                                      </p:cBhvr>
                                      <p:to>
                                        <p:strVal val="visible"/>
                                      </p:to>
                                    </p:set>
                                    <p:animEffect transition="in" filter="fade">
                                      <p:cBhvr>
                                        <p:cTn id="32" dur="500"/>
                                        <p:tgtEl>
                                          <p:spTgt spid="7">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animEffect transition="in" filter="fade">
                                      <p:cBhvr>
                                        <p:cTn id="37" dur="500"/>
                                        <p:tgtEl>
                                          <p:spTgt spid="7">
                                            <p:txEl>
                                              <p:pRg st="12" end="12"/>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7">
            <a:extLst>
              <a:ext uri="{FF2B5EF4-FFF2-40B4-BE49-F238E27FC236}">
                <a16:creationId xmlns:a16="http://schemas.microsoft.com/office/drawing/2014/main" id="{88AF92B8-F821-4C94-A4B2-6E0EC85FA9C3}"/>
              </a:ext>
            </a:extLst>
          </p:cNvPr>
          <p:cNvSpPr txBox="1">
            <a:spLocks noChangeArrowheads="1"/>
          </p:cNvSpPr>
          <p:nvPr/>
        </p:nvSpPr>
        <p:spPr bwMode="auto">
          <a:xfrm>
            <a:off x="652463" y="609600"/>
            <a:ext cx="7661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Thus:			</a:t>
            </a:r>
            <a:endParaRPr lang="en-AU" altLang="en-US" sz="2000" i="1">
              <a:latin typeface="Arial" panose="020B0604020202020204" pitchFamily="34" charset="0"/>
            </a:endParaRPr>
          </a:p>
        </p:txBody>
      </p:sp>
      <p:graphicFrame>
        <p:nvGraphicFramePr>
          <p:cNvPr id="51203" name="Object 1">
            <a:extLst>
              <a:ext uri="{FF2B5EF4-FFF2-40B4-BE49-F238E27FC236}">
                <a16:creationId xmlns:a16="http://schemas.microsoft.com/office/drawing/2014/main" id="{65AA564E-8ED1-4E68-94C1-26AB8F9A2E11}"/>
              </a:ext>
            </a:extLst>
          </p:cNvPr>
          <p:cNvGraphicFramePr>
            <a:graphicFrameLocks noChangeAspect="1"/>
          </p:cNvGraphicFramePr>
          <p:nvPr/>
        </p:nvGraphicFramePr>
        <p:xfrm>
          <a:off x="1598613" y="609600"/>
          <a:ext cx="5945187" cy="4392613"/>
        </p:xfrm>
        <a:graphic>
          <a:graphicData uri="http://schemas.openxmlformats.org/presentationml/2006/ole">
            <mc:AlternateContent xmlns:mc="http://schemas.openxmlformats.org/markup-compatibility/2006">
              <mc:Choice xmlns:v="urn:schemas-microsoft-com:vml" Requires="v">
                <p:oleObj name="FX Equation" r:id="rId2" imgW="31238095" imgH="23171429" progId="FXEquation.Equation">
                  <p:embed/>
                </p:oleObj>
              </mc:Choice>
              <mc:Fallback>
                <p:oleObj name="FX Equation" r:id="rId2" imgW="31238095" imgH="23171429" progId="FXEquation.Equation">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3" y="609600"/>
                        <a:ext cx="5945187"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0" name="TextBox 5">
            <a:extLst>
              <a:ext uri="{FF2B5EF4-FFF2-40B4-BE49-F238E27FC236}">
                <a16:creationId xmlns:a16="http://schemas.microsoft.com/office/drawing/2014/main" id="{458BCA6F-0C15-46B7-B7E7-FAD33BD941D7}"/>
              </a:ext>
            </a:extLst>
          </p:cNvPr>
          <p:cNvSpPr txBox="1">
            <a:spLocks noChangeArrowheads="1"/>
          </p:cNvSpPr>
          <p:nvPr/>
        </p:nvSpPr>
        <p:spPr bwMode="auto">
          <a:xfrm>
            <a:off x="785813" y="5562600"/>
            <a:ext cx="7661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I.e. orbital period of Planet 9 might be about 	18 600 years!		</a:t>
            </a:r>
            <a:endParaRPr lang="en-AU" altLang="en-US" sz="2000" i="1">
              <a:latin typeface="Arial" panose="020B0604020202020204" pitchFamily="34" charset="0"/>
            </a:endParaRPr>
          </a:p>
        </p:txBody>
      </p:sp>
      <p:sp>
        <p:nvSpPr>
          <p:cNvPr id="4" name="Rectangle 3">
            <a:extLst>
              <a:ext uri="{FF2B5EF4-FFF2-40B4-BE49-F238E27FC236}">
                <a16:creationId xmlns:a16="http://schemas.microsoft.com/office/drawing/2014/main" id="{339D5F2B-2A01-47D1-946B-10FCDD694DE6}"/>
              </a:ext>
            </a:extLst>
          </p:cNvPr>
          <p:cNvSpPr>
            <a:spLocks noChangeArrowheads="1"/>
          </p:cNvSpPr>
          <p:nvPr/>
        </p:nvSpPr>
        <p:spPr bwMode="auto">
          <a:xfrm>
            <a:off x="1219200" y="1485900"/>
            <a:ext cx="7543800" cy="3695700"/>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2" name="Down Arrow 1">
            <a:extLst>
              <a:ext uri="{FF2B5EF4-FFF2-40B4-BE49-F238E27FC236}">
                <a16:creationId xmlns:a16="http://schemas.microsoft.com/office/drawing/2014/main" id="{D088C744-2F07-4404-9FA2-545C88AECBA6}"/>
              </a:ext>
            </a:extLst>
          </p:cNvPr>
          <p:cNvSpPr>
            <a:spLocks noChangeArrowheads="1"/>
          </p:cNvSpPr>
          <p:nvPr/>
        </p:nvSpPr>
        <p:spPr bwMode="auto">
          <a:xfrm>
            <a:off x="7116763" y="1828800"/>
            <a:ext cx="762000" cy="1676400"/>
          </a:xfrm>
          <a:prstGeom prst="downArrow">
            <a:avLst>
              <a:gd name="adj1" fmla="val 50000"/>
              <a:gd name="adj2" fmla="val 49999"/>
            </a:avLst>
          </a:prstGeom>
          <a:solidFill>
            <a:schemeClr val="accent1"/>
          </a:solidFill>
          <a:ln w="9525" algn="ctr">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3" name="TextBox 2">
            <a:extLst>
              <a:ext uri="{FF2B5EF4-FFF2-40B4-BE49-F238E27FC236}">
                <a16:creationId xmlns:a16="http://schemas.microsoft.com/office/drawing/2014/main" id="{7845D670-16DA-4B78-90A1-F0AD08176803}"/>
              </a:ext>
            </a:extLst>
          </p:cNvPr>
          <p:cNvSpPr txBox="1">
            <a:spLocks noChangeArrowheads="1"/>
          </p:cNvSpPr>
          <p:nvPr/>
        </p:nvSpPr>
        <p:spPr bwMode="auto">
          <a:xfrm>
            <a:off x="5754688" y="531813"/>
            <a:ext cx="3352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800">
                <a:solidFill>
                  <a:schemeClr val="accent1"/>
                </a:solidFill>
                <a:latin typeface="Arial" panose="020B0604020202020204" pitchFamily="34" charset="0"/>
              </a:rPr>
              <a:t>Simple arithmetic to find T</a:t>
            </a:r>
            <a:r>
              <a:rPr lang="en-AU" altLang="en-US" sz="2800" baseline="-25000">
                <a:solidFill>
                  <a:schemeClr val="accent1"/>
                </a:solidFill>
                <a:latin typeface="Arial" panose="020B0604020202020204" pitchFamily="34" charset="0"/>
              </a:rPr>
              <a:t>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grpId="0"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9940"/>
                                        </p:tgtEl>
                                        <p:attrNameLst>
                                          <p:attrName>style.visibility</p:attrName>
                                        </p:attrNameLst>
                                      </p:cBhvr>
                                      <p:to>
                                        <p:strVal val="visible"/>
                                      </p:to>
                                    </p:set>
                                    <p:anim calcmode="lin" valueType="num">
                                      <p:cBhvr additive="base">
                                        <p:cTn id="26" dur="500" fill="hold"/>
                                        <p:tgtEl>
                                          <p:spTgt spid="39940"/>
                                        </p:tgtEl>
                                        <p:attrNameLst>
                                          <p:attrName>ppt_x</p:attrName>
                                        </p:attrNameLst>
                                      </p:cBhvr>
                                      <p:tavLst>
                                        <p:tav tm="0">
                                          <p:val>
                                            <p:strVal val="#ppt_x"/>
                                          </p:val>
                                        </p:tav>
                                        <p:tav tm="100000">
                                          <p:val>
                                            <p:strVal val="#ppt_x"/>
                                          </p:val>
                                        </p:tav>
                                      </p:tavLst>
                                    </p:anim>
                                    <p:anim calcmode="lin" valueType="num">
                                      <p:cBhvr additive="base">
                                        <p:cTn id="27" dur="500" fill="hold"/>
                                        <p:tgtEl>
                                          <p:spTgt spid="399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4" grpId="0" animBg="1"/>
      <p:bldP spid="2" grpId="0" animBg="1"/>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4">
            <a:extLst>
              <a:ext uri="{FF2B5EF4-FFF2-40B4-BE49-F238E27FC236}">
                <a16:creationId xmlns:a16="http://schemas.microsoft.com/office/drawing/2014/main" id="{315B7FDD-3077-4D48-AD14-1D41799E4C01}"/>
              </a:ext>
            </a:extLst>
          </p:cNvPr>
          <p:cNvSpPr txBox="1">
            <a:spLocks noChangeArrowheads="1"/>
          </p:cNvSpPr>
          <p:nvPr/>
        </p:nvSpPr>
        <p:spPr bwMode="auto">
          <a:xfrm>
            <a:off x="533400" y="604838"/>
            <a:ext cx="4343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Notice that the period of the orbit is only dependent on the ‘central mass’ (called the ‘primary’).</a:t>
            </a:r>
          </a:p>
        </p:txBody>
      </p:sp>
      <p:graphicFrame>
        <p:nvGraphicFramePr>
          <p:cNvPr id="52227" name="Object 6">
            <a:extLst>
              <a:ext uri="{FF2B5EF4-FFF2-40B4-BE49-F238E27FC236}">
                <a16:creationId xmlns:a16="http://schemas.microsoft.com/office/drawing/2014/main" id="{9AC809C1-16E4-449E-9F32-918A5D285431}"/>
              </a:ext>
            </a:extLst>
          </p:cNvPr>
          <p:cNvGraphicFramePr>
            <a:graphicFrameLocks noGrp="1" noChangeAspect="1"/>
          </p:cNvGraphicFramePr>
          <p:nvPr/>
        </p:nvGraphicFramePr>
        <p:xfrm>
          <a:off x="5486400" y="598488"/>
          <a:ext cx="2420938" cy="1295400"/>
        </p:xfrm>
        <a:graphic>
          <a:graphicData uri="http://schemas.openxmlformats.org/presentationml/2006/ole">
            <mc:AlternateContent xmlns:mc="http://schemas.openxmlformats.org/markup-compatibility/2006">
              <mc:Choice xmlns:v="urn:schemas-microsoft-com:vml" Requires="v">
                <p:oleObj name="FX Equation" r:id="rId2" imgW="4657143" imgH="2504762" progId="FXEquation.Equation">
                  <p:embed/>
                </p:oleObj>
              </mc:Choice>
              <mc:Fallback>
                <p:oleObj name="FX Equation" r:id="rId2" imgW="4657143" imgH="2504762" progId="FXEquation.Equation">
                  <p:embed/>
                  <p:pic>
                    <p:nvPicPr>
                      <p:cNvPr id="0" name="Object 6"/>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598488"/>
                        <a:ext cx="2420938" cy="1295400"/>
                      </a:xfrm>
                      <a:prstGeom prst="rect">
                        <a:avLst/>
                      </a:prstGeom>
                      <a:solidFill>
                        <a:srgbClr val="FFFF99"/>
                      </a:solidFill>
                      <a:ln w="9525">
                        <a:solidFill>
                          <a:srgbClr val="0000FF"/>
                        </a:solidFill>
                        <a:miter lim="800000"/>
                        <a:headEnd/>
                        <a:tailEnd/>
                      </a:ln>
                    </p:spPr>
                  </p:pic>
                </p:oleObj>
              </mc:Fallback>
            </mc:AlternateContent>
          </a:graphicData>
        </a:graphic>
      </p:graphicFrame>
      <p:sp>
        <p:nvSpPr>
          <p:cNvPr id="9" name="TextBox 8">
            <a:extLst>
              <a:ext uri="{FF2B5EF4-FFF2-40B4-BE49-F238E27FC236}">
                <a16:creationId xmlns:a16="http://schemas.microsoft.com/office/drawing/2014/main" id="{FEEBA5E5-EE98-453B-920A-007F0BFA6FBB}"/>
              </a:ext>
            </a:extLst>
          </p:cNvPr>
          <p:cNvSpPr txBox="1">
            <a:spLocks noChangeArrowheads="1"/>
          </p:cNvSpPr>
          <p:nvPr/>
        </p:nvSpPr>
        <p:spPr bwMode="auto">
          <a:xfrm>
            <a:off x="609600" y="2514600"/>
            <a:ext cx="7661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Measuring distances in astrophysics can be done various ways, but masses are much harder! </a:t>
            </a:r>
            <a:endParaRPr lang="en-AU" altLang="en-US" sz="2000" i="1">
              <a:latin typeface="Arial" panose="020B0604020202020204" pitchFamily="34" charset="0"/>
            </a:endParaRPr>
          </a:p>
        </p:txBody>
      </p:sp>
      <p:sp>
        <p:nvSpPr>
          <p:cNvPr id="11" name="TextBox 10">
            <a:extLst>
              <a:ext uri="{FF2B5EF4-FFF2-40B4-BE49-F238E27FC236}">
                <a16:creationId xmlns:a16="http://schemas.microsoft.com/office/drawing/2014/main" id="{5CBD11FC-8117-461E-82DE-05DCEE82B272}"/>
              </a:ext>
            </a:extLst>
          </p:cNvPr>
          <p:cNvSpPr txBox="1">
            <a:spLocks noChangeArrowheads="1"/>
          </p:cNvSpPr>
          <p:nvPr/>
        </p:nvSpPr>
        <p:spPr bwMode="auto">
          <a:xfrm>
            <a:off x="609600" y="3505200"/>
            <a:ext cx="76612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Kepler’s 3</a:t>
            </a:r>
            <a:r>
              <a:rPr lang="en-AU" altLang="en-US" sz="2000" baseline="30000">
                <a:latin typeface="Arial" panose="020B0604020202020204" pitchFamily="34" charset="0"/>
              </a:rPr>
              <a:t>rd</a:t>
            </a:r>
            <a:r>
              <a:rPr lang="en-AU" altLang="en-US" sz="2000">
                <a:latin typeface="Arial" panose="020B0604020202020204" pitchFamily="34" charset="0"/>
              </a:rPr>
              <a:t> Law can be used (in reverse to our last examples) to calculate the </a:t>
            </a:r>
            <a:r>
              <a:rPr lang="en-AU" altLang="en-US" sz="2000" u="sng">
                <a:latin typeface="Arial" panose="020B0604020202020204" pitchFamily="34" charset="0"/>
              </a:rPr>
              <a:t>mass of the primary </a:t>
            </a:r>
            <a:r>
              <a:rPr lang="en-AU" altLang="en-US" sz="2000">
                <a:latin typeface="Arial" panose="020B0604020202020204" pitchFamily="34" charset="0"/>
              </a:rPr>
              <a:t>if you can time and measure an orbit. </a:t>
            </a:r>
          </a:p>
          <a:p>
            <a:pPr eaLnBrk="1" hangingPunct="1">
              <a:spcBef>
                <a:spcPct val="0"/>
              </a:spcBef>
              <a:buFontTx/>
              <a:buNone/>
            </a:pPr>
            <a:endParaRPr lang="en-AU" altLang="en-US" sz="2000" i="1">
              <a:latin typeface="Arial" panose="020B0604020202020204" pitchFamily="34" charset="0"/>
            </a:endParaRPr>
          </a:p>
        </p:txBody>
      </p:sp>
      <p:sp>
        <p:nvSpPr>
          <p:cNvPr id="7" name="TextBox 6">
            <a:extLst>
              <a:ext uri="{FF2B5EF4-FFF2-40B4-BE49-F238E27FC236}">
                <a16:creationId xmlns:a16="http://schemas.microsoft.com/office/drawing/2014/main" id="{C011C9BE-9F87-4A9D-ACE3-1D434468D5A4}"/>
              </a:ext>
            </a:extLst>
          </p:cNvPr>
          <p:cNvSpPr txBox="1">
            <a:spLocks noChangeArrowheads="1"/>
          </p:cNvSpPr>
          <p:nvPr/>
        </p:nvSpPr>
        <p:spPr bwMode="auto">
          <a:xfrm>
            <a:off x="614363" y="4927600"/>
            <a:ext cx="76612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latin typeface="Arial" panose="020B0604020202020204" pitchFamily="34" charset="0"/>
              </a:rPr>
              <a:t>E.g. Pluto was discovered in 1930, but its mass was only determined 50 years later when its largest moon, Charon, was discovered.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4">
            <a:extLst>
              <a:ext uri="{FF2B5EF4-FFF2-40B4-BE49-F238E27FC236}">
                <a16:creationId xmlns:a16="http://schemas.microsoft.com/office/drawing/2014/main" id="{0E32AB25-ADB7-489E-AC95-7588AA0DFBEE}"/>
              </a:ext>
            </a:extLst>
          </p:cNvPr>
          <p:cNvSpPr txBox="1">
            <a:spLocks noChangeArrowheads="1"/>
          </p:cNvSpPr>
          <p:nvPr/>
        </p:nvSpPr>
        <p:spPr bwMode="auto">
          <a:xfrm>
            <a:off x="533400" y="604838"/>
            <a:ext cx="434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u="sng">
                <a:latin typeface="Arial" panose="020B0604020202020204" pitchFamily="34" charset="0"/>
              </a:rPr>
              <a:t>Question 7</a:t>
            </a:r>
          </a:p>
        </p:txBody>
      </p:sp>
      <p:graphicFrame>
        <p:nvGraphicFramePr>
          <p:cNvPr id="53251" name="Object 6">
            <a:extLst>
              <a:ext uri="{FF2B5EF4-FFF2-40B4-BE49-F238E27FC236}">
                <a16:creationId xmlns:a16="http://schemas.microsoft.com/office/drawing/2014/main" id="{3AE99662-9C23-41DD-9C4F-ADA7D701D61C}"/>
              </a:ext>
            </a:extLst>
          </p:cNvPr>
          <p:cNvGraphicFramePr>
            <a:graphicFrameLocks noGrp="1" noChangeAspect="1"/>
          </p:cNvGraphicFramePr>
          <p:nvPr/>
        </p:nvGraphicFramePr>
        <p:xfrm>
          <a:off x="5486400" y="598488"/>
          <a:ext cx="2420938" cy="1295400"/>
        </p:xfrm>
        <a:graphic>
          <a:graphicData uri="http://schemas.openxmlformats.org/presentationml/2006/ole">
            <mc:AlternateContent xmlns:mc="http://schemas.openxmlformats.org/markup-compatibility/2006">
              <mc:Choice xmlns:v="urn:schemas-microsoft-com:vml" Requires="v">
                <p:oleObj name="FX Equation" r:id="rId3" imgW="4657143" imgH="2504762" progId="FXEquation.Equation">
                  <p:embed/>
                </p:oleObj>
              </mc:Choice>
              <mc:Fallback>
                <p:oleObj name="FX Equation" r:id="rId3" imgW="4657143" imgH="2504762" progId="FXEquation.Equation">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98488"/>
                        <a:ext cx="2420938" cy="1295400"/>
                      </a:xfrm>
                      <a:prstGeom prst="rect">
                        <a:avLst/>
                      </a:prstGeom>
                      <a:solidFill>
                        <a:srgbClr val="FFFF99"/>
                      </a:solidFill>
                      <a:ln w="9525">
                        <a:solidFill>
                          <a:srgbClr val="0000FF"/>
                        </a:solidFill>
                        <a:miter lim="800000"/>
                        <a:headEnd/>
                        <a:tailEnd/>
                      </a:ln>
                    </p:spPr>
                  </p:pic>
                </p:oleObj>
              </mc:Fallback>
            </mc:AlternateContent>
          </a:graphicData>
        </a:graphic>
      </p:graphicFrame>
      <p:sp>
        <p:nvSpPr>
          <p:cNvPr id="9" name="TextBox 8">
            <a:extLst>
              <a:ext uri="{FF2B5EF4-FFF2-40B4-BE49-F238E27FC236}">
                <a16:creationId xmlns:a16="http://schemas.microsoft.com/office/drawing/2014/main" id="{F4CCADD4-1616-4228-BC79-52889CC566D6}"/>
              </a:ext>
            </a:extLst>
          </p:cNvPr>
          <p:cNvSpPr txBox="1">
            <a:spLocks noChangeArrowheads="1"/>
          </p:cNvSpPr>
          <p:nvPr/>
        </p:nvSpPr>
        <p:spPr bwMode="auto">
          <a:xfrm>
            <a:off x="596900" y="2133600"/>
            <a:ext cx="76612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dirty="0">
                <a:latin typeface="Arial" panose="020B0604020202020204" pitchFamily="34" charset="0"/>
              </a:rPr>
              <a:t>Charon’s period around Pluto was easily measured as 6.39 Earth days. The radius of its orbit was measured as approximately 19600 km. Calculate the mass of Pluto.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DA21293-4CD2-4808-8F50-C8456A4ACE18}"/>
              </a:ext>
            </a:extLst>
          </p:cNvPr>
          <p:cNvSpPr>
            <a:spLocks noGrp="1" noChangeArrowheads="1"/>
          </p:cNvSpPr>
          <p:nvPr>
            <p:ph type="title"/>
          </p:nvPr>
        </p:nvSpPr>
        <p:spPr/>
        <p:txBody>
          <a:bodyPr/>
          <a:lstStyle/>
          <a:p>
            <a:r>
              <a:rPr lang="en-US" altLang="en-US">
                <a:latin typeface="Arial" panose="020B0604020202020204" pitchFamily="34" charset="0"/>
                <a:cs typeface="Arial" panose="020B0604020202020204" pitchFamily="34" charset="0"/>
              </a:rPr>
              <a:t>Satellite orbit radius</a:t>
            </a:r>
          </a:p>
        </p:txBody>
      </p:sp>
      <p:sp>
        <p:nvSpPr>
          <p:cNvPr id="40963" name="Rectangle 3">
            <a:extLst>
              <a:ext uri="{FF2B5EF4-FFF2-40B4-BE49-F238E27FC236}">
                <a16:creationId xmlns:a16="http://schemas.microsoft.com/office/drawing/2014/main" id="{5997BFA4-DD5D-4486-82C4-FD52FA70594F}"/>
              </a:ext>
            </a:extLst>
          </p:cNvPr>
          <p:cNvSpPr>
            <a:spLocks noGrp="1" noChangeArrowheads="1"/>
          </p:cNvSpPr>
          <p:nvPr>
            <p:ph type="body" idx="4294967295"/>
          </p:nvPr>
        </p:nvSpPr>
        <p:spPr/>
        <p:txBody>
          <a:bodyPr/>
          <a:lstStyle/>
          <a:p>
            <a:pPr>
              <a:defRPr/>
            </a:pPr>
            <a:r>
              <a:rPr lang="en-US" dirty="0" err="1">
                <a:latin typeface="Arial" pitchFamily="34" charset="0"/>
                <a:cs typeface="Arial" pitchFamily="34" charset="0"/>
              </a:rPr>
              <a:t>Kepler’s</a:t>
            </a:r>
            <a:r>
              <a:rPr lang="en-US" dirty="0">
                <a:latin typeface="Arial" pitchFamily="34" charset="0"/>
                <a:cs typeface="Arial" pitchFamily="34" charset="0"/>
              </a:rPr>
              <a:t> law (</a:t>
            </a:r>
            <a:r>
              <a:rPr lang="en-AU" dirty="0">
                <a:latin typeface="Arial" pitchFamily="34" charset="0"/>
                <a:cs typeface="Arial" pitchFamily="34" charset="0"/>
              </a:rPr>
              <a:t>T</a:t>
            </a:r>
            <a:r>
              <a:rPr lang="en-AU" baseline="30000" dirty="0">
                <a:latin typeface="Arial" pitchFamily="34" charset="0"/>
                <a:cs typeface="Arial" pitchFamily="34" charset="0"/>
              </a:rPr>
              <a:t>2</a:t>
            </a:r>
            <a:r>
              <a:rPr lang="en-AU" dirty="0">
                <a:latin typeface="Arial" pitchFamily="34" charset="0"/>
                <a:cs typeface="Arial" pitchFamily="34" charset="0"/>
              </a:rPr>
              <a:t> </a:t>
            </a:r>
            <a:r>
              <a:rPr lang="en-US" dirty="0">
                <a:latin typeface="Arial" pitchFamily="34" charset="0"/>
                <a:cs typeface="Arial" pitchFamily="34" charset="0"/>
              </a:rPr>
              <a:t>∝ </a:t>
            </a:r>
            <a:r>
              <a:rPr lang="en-AU" dirty="0">
                <a:latin typeface="Arial" pitchFamily="34" charset="0"/>
                <a:cs typeface="Arial" pitchFamily="34" charset="0"/>
              </a:rPr>
              <a:t>r</a:t>
            </a:r>
            <a:r>
              <a:rPr lang="en-AU" baseline="30000" dirty="0">
                <a:latin typeface="Arial" pitchFamily="34" charset="0"/>
                <a:cs typeface="Arial" pitchFamily="34" charset="0"/>
              </a:rPr>
              <a:t>3 </a:t>
            </a:r>
            <a:r>
              <a:rPr lang="en-AU" dirty="0">
                <a:latin typeface="Arial" pitchFamily="34" charset="0"/>
                <a:cs typeface="Arial" pitchFamily="34" charset="0"/>
              </a:rPr>
              <a:t>, or T </a:t>
            </a:r>
            <a:r>
              <a:rPr lang="en-US" dirty="0">
                <a:latin typeface="Arial" pitchFamily="34" charset="0"/>
                <a:cs typeface="Arial" pitchFamily="34" charset="0"/>
              </a:rPr>
              <a:t>∝ </a:t>
            </a:r>
            <a:r>
              <a:rPr lang="en-AU" dirty="0">
                <a:latin typeface="Arial" pitchFamily="34" charset="0"/>
                <a:cs typeface="Arial" pitchFamily="34" charset="0"/>
              </a:rPr>
              <a:t>r</a:t>
            </a:r>
            <a:r>
              <a:rPr lang="en-AU" baseline="30000" dirty="0">
                <a:latin typeface="Arial" pitchFamily="34" charset="0"/>
                <a:cs typeface="Arial" pitchFamily="34" charset="0"/>
              </a:rPr>
              <a:t>3/2 </a:t>
            </a:r>
            <a:r>
              <a:rPr lang="en-AU" dirty="0">
                <a:latin typeface="Arial" pitchFamily="34" charset="0"/>
                <a:cs typeface="Arial" pitchFamily="34" charset="0"/>
              </a:rPr>
              <a:t>) confirms that the larger the orbit, r, the longer the period, T.</a:t>
            </a:r>
          </a:p>
          <a:p>
            <a:pPr marL="0" indent="0">
              <a:buFontTx/>
              <a:buNone/>
              <a:defRPr/>
            </a:pPr>
            <a:endParaRPr lang="en-AU" dirty="0">
              <a:latin typeface="Arial" pitchFamily="34" charset="0"/>
              <a:cs typeface="Arial" pitchFamily="34" charset="0"/>
            </a:endParaRPr>
          </a:p>
          <a:p>
            <a:pPr>
              <a:defRPr/>
            </a:pPr>
            <a:r>
              <a:rPr lang="en-AU" dirty="0">
                <a:latin typeface="Arial" pitchFamily="34" charset="0"/>
                <a:cs typeface="Arial" pitchFamily="34" charset="0"/>
              </a:rPr>
              <a:t>Moon: 		T = 27.3 days</a:t>
            </a:r>
          </a:p>
          <a:p>
            <a:pPr>
              <a:defRPr/>
            </a:pPr>
            <a:r>
              <a:rPr lang="en-AU" dirty="0">
                <a:latin typeface="Arial" pitchFamily="34" charset="0"/>
                <a:cs typeface="Arial" pitchFamily="34" charset="0"/>
              </a:rPr>
              <a:t>(V)LEO:  	T = 90 mins (!)</a:t>
            </a:r>
            <a:endParaRPr lang="en-US" dirty="0">
              <a:latin typeface="Arial" pitchFamily="34" charset="0"/>
              <a:cs typeface="Arial"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298" name="AutoShape 2" descr="data:image/jpeg;base64,/9j/4AAQSkZJRgABAQAAAQABAAD/2wCEAAkGBxQHBgkIBxAKEBUTEhYPEhgXFxMSFRgSGRQfIiAUHx8kKDksGCYxJxQVIz0hMTA3Ljo6GSs1ODMsQyg5OjIBCgoKDQwNGg8QGjggGyQyODc1NzIxLCssKzc1KywrMDQ1NSsrNzc4LTgrODQxLTc0KzcrKzg3KzIrLCwsOCs3N//AABEIABMCWAMBIgACEQEDEQH/xAAaAAEAAwEBAQAAAAAAAAAAAAAAAgMFAQQH/8QAKxABAAIBAgMHBAMBAAAAAAAAAAERAgMEITGhBQYTFEFRUhIicZEyQmEV/8QAFgEBAQEAAAAAAAAAAAAAAAAAAAED/8QAGxEBAAICAwAAAAAAAAAAAAAAAAExESECAxL/2gAMAwEAAhEDEQA/AM3u33F/4uw0972nhtssstPT1cpz+7w8dTGeFcsKnGYufX1Ud9O7uOps415w04mMPqyyiIwrhyiI/Ecvdb2p27n3l7t9mTjllGnceP4U/f4mOMRGGUTziJmZr/YmK4MfvLvcdxpau9zw1Y1MsI0anO4jCJj+MVHty/LWevnedJmHzzUx+jOY4oLdxn9erMwqZyoAgAAAAAAAAAAAAAAAAAAAAAAAAAAAAAAAAAAAAAAAAAAAAAAAAAAAAAAAAAAAAAAAAlhjOpnGGEZTMzURHGZn2T3GhnttWdLcYamGUc4yicZ/UpbHc+T3enuIiMvpm6m+K/tjtKe1NzjramOONYxhERx4Rfr685B4QAdcAHq2e+1NhnOez1M8JnnU8J/MevOWnOpO+0sM91M5TMcf63+gX1NDFyispiPdygQKKACigAooAKKACigAooAKKACigAooAKKACigAooAKKACigAooAKKACigAooAKKACigAooAKKACigAooAKKACigAooAKKACigAooAKKACmlt9phnoYZZY8Zj3l0BPyWHx6yeSw+PWQA8lh8esnksPj1kAPJYfHrJ5LD49ZACdlhU/b1lwAf//Z">
            <a:extLst>
              <a:ext uri="{FF2B5EF4-FFF2-40B4-BE49-F238E27FC236}">
                <a16:creationId xmlns:a16="http://schemas.microsoft.com/office/drawing/2014/main" id="{4A4715FE-6E0C-4533-AFC6-72380CDA0339}"/>
              </a:ext>
            </a:extLst>
          </p:cNvPr>
          <p:cNvSpPr>
            <a:spLocks noChangeAspect="1" noChangeArrowheads="1"/>
          </p:cNvSpPr>
          <p:nvPr/>
        </p:nvSpPr>
        <p:spPr bwMode="auto">
          <a:xfrm>
            <a:off x="190500" y="-2127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pic>
        <p:nvPicPr>
          <p:cNvPr id="55299" name="Picture 4" descr="https://upload.wikimedia.org/wikipedia/commons/5/5c/Earth_Moon_Scale.jpg">
            <a:extLst>
              <a:ext uri="{FF2B5EF4-FFF2-40B4-BE49-F238E27FC236}">
                <a16:creationId xmlns:a16="http://schemas.microsoft.com/office/drawing/2014/main" id="{08BFE95F-F4DE-4C23-9D4E-9DBC04218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447800"/>
            <a:ext cx="87852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ight Arrow 3">
            <a:extLst>
              <a:ext uri="{FF2B5EF4-FFF2-40B4-BE49-F238E27FC236}">
                <a16:creationId xmlns:a16="http://schemas.microsoft.com/office/drawing/2014/main" id="{D6C49EEF-4972-46AF-8924-93D8B68AB4A2}"/>
              </a:ext>
            </a:extLst>
          </p:cNvPr>
          <p:cNvSpPr>
            <a:spLocks noChangeArrowheads="1"/>
          </p:cNvSpPr>
          <p:nvPr/>
        </p:nvSpPr>
        <p:spPr bwMode="auto">
          <a:xfrm rot="-5400000">
            <a:off x="8305800" y="2419350"/>
            <a:ext cx="914400" cy="34290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6" name="TextBox 5">
            <a:extLst>
              <a:ext uri="{FF2B5EF4-FFF2-40B4-BE49-F238E27FC236}">
                <a16:creationId xmlns:a16="http://schemas.microsoft.com/office/drawing/2014/main" id="{1A745B56-19D0-4303-BA79-993CCF353992}"/>
              </a:ext>
            </a:extLst>
          </p:cNvPr>
          <p:cNvSpPr txBox="1">
            <a:spLocks noChangeArrowheads="1"/>
          </p:cNvSpPr>
          <p:nvPr/>
        </p:nvSpPr>
        <p:spPr bwMode="auto">
          <a:xfrm>
            <a:off x="6000750" y="2533650"/>
            <a:ext cx="2590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solidFill>
                  <a:srgbClr val="FFFF00"/>
                </a:solidFill>
                <a:latin typeface="Arial" panose="020B0604020202020204" pitchFamily="34" charset="0"/>
              </a:rPr>
              <a:t>Moon, 3.84 x 10</a:t>
            </a:r>
            <a:r>
              <a:rPr lang="en-AU" altLang="en-US" sz="2000" baseline="30000">
                <a:solidFill>
                  <a:srgbClr val="FFFF00"/>
                </a:solidFill>
                <a:latin typeface="Arial" panose="020B0604020202020204" pitchFamily="34" charset="0"/>
              </a:rPr>
              <a:t>8</a:t>
            </a:r>
            <a:r>
              <a:rPr lang="en-AU" altLang="en-US" sz="2000">
                <a:solidFill>
                  <a:srgbClr val="FFFF00"/>
                </a:solidFill>
                <a:latin typeface="Arial" panose="020B0604020202020204" pitchFamily="34" charset="0"/>
              </a:rPr>
              <a:t> m</a:t>
            </a:r>
          </a:p>
          <a:p>
            <a:pPr eaLnBrk="1" hangingPunct="1">
              <a:spcBef>
                <a:spcPct val="0"/>
              </a:spcBef>
              <a:buFontTx/>
              <a:buNone/>
            </a:pPr>
            <a:endParaRPr lang="en-AU" altLang="en-US" sz="2000">
              <a:solidFill>
                <a:srgbClr val="FFFF00"/>
              </a:solidFill>
              <a:latin typeface="Arial" panose="020B0604020202020204" pitchFamily="34" charset="0"/>
            </a:endParaRPr>
          </a:p>
          <a:p>
            <a:pPr eaLnBrk="1" hangingPunct="1">
              <a:spcBef>
                <a:spcPct val="0"/>
              </a:spcBef>
              <a:buFontTx/>
              <a:buNone/>
            </a:pPr>
            <a:r>
              <a:rPr lang="en-AU" altLang="en-US" sz="2000">
                <a:solidFill>
                  <a:srgbClr val="FFFF00"/>
                </a:solidFill>
                <a:latin typeface="Arial" panose="020B0604020202020204" pitchFamily="34" charset="0"/>
              </a:rPr>
              <a:t>T = 27 DAYS</a:t>
            </a:r>
          </a:p>
        </p:txBody>
      </p:sp>
      <p:sp>
        <p:nvSpPr>
          <p:cNvPr id="8" name="Right Arrow 7">
            <a:extLst>
              <a:ext uri="{FF2B5EF4-FFF2-40B4-BE49-F238E27FC236}">
                <a16:creationId xmlns:a16="http://schemas.microsoft.com/office/drawing/2014/main" id="{A9F60714-718C-43D1-A33B-93187EAF87B9}"/>
              </a:ext>
            </a:extLst>
          </p:cNvPr>
          <p:cNvSpPr>
            <a:spLocks noChangeArrowheads="1"/>
          </p:cNvSpPr>
          <p:nvPr/>
        </p:nvSpPr>
        <p:spPr bwMode="auto">
          <a:xfrm rot="-5400000">
            <a:off x="57150" y="1962150"/>
            <a:ext cx="914400" cy="34290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9" name="TextBox 8">
            <a:extLst>
              <a:ext uri="{FF2B5EF4-FFF2-40B4-BE49-F238E27FC236}">
                <a16:creationId xmlns:a16="http://schemas.microsoft.com/office/drawing/2014/main" id="{5A7B494E-A81E-4B39-BAD4-85EAE0B2DA07}"/>
              </a:ext>
            </a:extLst>
          </p:cNvPr>
          <p:cNvSpPr txBox="1">
            <a:spLocks noChangeArrowheads="1"/>
          </p:cNvSpPr>
          <p:nvPr/>
        </p:nvSpPr>
        <p:spPr bwMode="auto">
          <a:xfrm>
            <a:off x="722313" y="2533650"/>
            <a:ext cx="25908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solidFill>
                  <a:srgbClr val="FFFF00"/>
                </a:solidFill>
                <a:latin typeface="Arial" panose="020B0604020202020204" pitchFamily="34" charset="0"/>
              </a:rPr>
              <a:t>ISS 400 000 m (altitude)</a:t>
            </a:r>
          </a:p>
          <a:p>
            <a:pPr eaLnBrk="1" hangingPunct="1">
              <a:spcBef>
                <a:spcPct val="0"/>
              </a:spcBef>
              <a:buFontTx/>
              <a:buNone/>
            </a:pPr>
            <a:endParaRPr lang="en-AU" altLang="en-US" sz="2000">
              <a:solidFill>
                <a:srgbClr val="FFFF00"/>
              </a:solidFill>
              <a:latin typeface="Arial" panose="020B0604020202020204" pitchFamily="34" charset="0"/>
            </a:endParaRPr>
          </a:p>
          <a:p>
            <a:pPr eaLnBrk="1" hangingPunct="1">
              <a:spcBef>
                <a:spcPct val="0"/>
              </a:spcBef>
              <a:buFontTx/>
              <a:buNone/>
            </a:pPr>
            <a:r>
              <a:rPr lang="en-AU" altLang="en-US" sz="2000">
                <a:solidFill>
                  <a:srgbClr val="FFFF00"/>
                </a:solidFill>
                <a:latin typeface="Arial" panose="020B0604020202020204" pitchFamily="34" charset="0"/>
              </a:rPr>
              <a:t>T = 90 mins</a:t>
            </a:r>
          </a:p>
        </p:txBody>
      </p:sp>
      <p:sp>
        <p:nvSpPr>
          <p:cNvPr id="10" name="Right Arrow 9">
            <a:extLst>
              <a:ext uri="{FF2B5EF4-FFF2-40B4-BE49-F238E27FC236}">
                <a16:creationId xmlns:a16="http://schemas.microsoft.com/office/drawing/2014/main" id="{C6C9614E-534E-4F3C-AC10-8906A75F6D17}"/>
              </a:ext>
            </a:extLst>
          </p:cNvPr>
          <p:cNvSpPr>
            <a:spLocks noChangeArrowheads="1"/>
          </p:cNvSpPr>
          <p:nvPr/>
        </p:nvSpPr>
        <p:spPr bwMode="auto">
          <a:xfrm rot="-5400000">
            <a:off x="3073400" y="3184525"/>
            <a:ext cx="2330450" cy="609600"/>
          </a:xfrm>
          <a:prstGeom prst="rightArrow">
            <a:avLst>
              <a:gd name="adj1" fmla="val 50000"/>
              <a:gd name="adj2" fmla="val 49999"/>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11" name="TextBox 10">
            <a:extLst>
              <a:ext uri="{FF2B5EF4-FFF2-40B4-BE49-F238E27FC236}">
                <a16:creationId xmlns:a16="http://schemas.microsoft.com/office/drawing/2014/main" id="{76F5EB4A-5300-44A2-9839-E2DE373BB19A}"/>
              </a:ext>
            </a:extLst>
          </p:cNvPr>
          <p:cNvSpPr txBox="1">
            <a:spLocks noChangeArrowheads="1"/>
          </p:cNvSpPr>
          <p:nvPr/>
        </p:nvSpPr>
        <p:spPr bwMode="auto">
          <a:xfrm>
            <a:off x="190500" y="4778375"/>
            <a:ext cx="39766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solidFill>
                  <a:srgbClr val="FFFF00"/>
                </a:solidFill>
                <a:latin typeface="Arial" panose="020B0604020202020204" pitchFamily="34" charset="0"/>
              </a:rPr>
              <a:t>Somewhere in between, must be a place where T = 24 hours!</a:t>
            </a:r>
          </a:p>
        </p:txBody>
      </p:sp>
      <p:sp>
        <p:nvSpPr>
          <p:cNvPr id="12" name="TextBox 11">
            <a:extLst>
              <a:ext uri="{FF2B5EF4-FFF2-40B4-BE49-F238E27FC236}">
                <a16:creationId xmlns:a16="http://schemas.microsoft.com/office/drawing/2014/main" id="{2A88DB4D-FC54-4B26-B05B-F323A3F474B1}"/>
              </a:ext>
            </a:extLst>
          </p:cNvPr>
          <p:cNvSpPr txBox="1">
            <a:spLocks noChangeArrowheads="1"/>
          </p:cNvSpPr>
          <p:nvPr/>
        </p:nvSpPr>
        <p:spPr bwMode="auto">
          <a:xfrm>
            <a:off x="4860925" y="4781550"/>
            <a:ext cx="4038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sz="2000">
                <a:solidFill>
                  <a:srgbClr val="FFFF00"/>
                </a:solidFill>
                <a:latin typeface="Arial" panose="020B0604020202020204" pitchFamily="34" charset="0"/>
              </a:rPr>
              <a:t>Would this be a handy place to put an artificial satellite?</a:t>
            </a:r>
          </a:p>
        </p:txBody>
      </p:sp>
      <p:sp>
        <p:nvSpPr>
          <p:cNvPr id="13" name="TextBox 12">
            <a:extLst>
              <a:ext uri="{FF2B5EF4-FFF2-40B4-BE49-F238E27FC236}">
                <a16:creationId xmlns:a16="http://schemas.microsoft.com/office/drawing/2014/main" id="{577C219B-CC85-4D3A-9FC3-DC081058C1C9}"/>
              </a:ext>
            </a:extLst>
          </p:cNvPr>
          <p:cNvSpPr txBox="1">
            <a:spLocks noChangeArrowheads="1"/>
          </p:cNvSpPr>
          <p:nvPr/>
        </p:nvSpPr>
        <p:spPr bwMode="auto">
          <a:xfrm>
            <a:off x="2819400" y="5867400"/>
            <a:ext cx="480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AU" altLang="en-US">
                <a:solidFill>
                  <a:schemeClr val="bg1"/>
                </a:solidFill>
                <a:latin typeface="Arial" panose="020B0604020202020204" pitchFamily="34" charset="0"/>
              </a:rPr>
              <a:t>ANSWER: YES!!</a:t>
            </a:r>
          </a:p>
        </p:txBody>
      </p:sp>
      <p:sp>
        <p:nvSpPr>
          <p:cNvPr id="55308" name="Title 1">
            <a:extLst>
              <a:ext uri="{FF2B5EF4-FFF2-40B4-BE49-F238E27FC236}">
                <a16:creationId xmlns:a16="http://schemas.microsoft.com/office/drawing/2014/main" id="{809362E3-B067-4FB0-88B3-791CDE026B0E}"/>
              </a:ext>
            </a:extLst>
          </p:cNvPr>
          <p:cNvSpPr>
            <a:spLocks noGrp="1" noChangeArrowheads="1"/>
          </p:cNvSpPr>
          <p:nvPr>
            <p:ph type="title"/>
          </p:nvPr>
        </p:nvSpPr>
        <p:spPr>
          <a:xfrm>
            <a:off x="519113" y="-76200"/>
            <a:ext cx="7772400" cy="1143000"/>
          </a:xfrm>
        </p:spPr>
        <p:txBody>
          <a:bodyPr/>
          <a:lstStyle/>
          <a:p>
            <a:r>
              <a:rPr lang="en-AU" altLang="en-US" sz="3200">
                <a:solidFill>
                  <a:srgbClr val="FFC000"/>
                </a:solidFill>
                <a:latin typeface="Arial" panose="020B0604020202020204" pitchFamily="34" charset="0"/>
                <a:cs typeface="Arial" panose="020B0604020202020204" pitchFamily="34" charset="0"/>
              </a:rPr>
              <a:t>Scale diagram of Earth &amp; moon</a:t>
            </a:r>
          </a:p>
        </p:txBody>
      </p:sp>
      <p:pic>
        <p:nvPicPr>
          <p:cNvPr id="15" name="Picture 2" descr="https://upload.wikimedia.org/wikipedia/commons/c/c2/Transiting_Exoplanet_Survey_Satellite_artist_concept_(transparent_background).png">
            <a:extLst>
              <a:ext uri="{FF2B5EF4-FFF2-40B4-BE49-F238E27FC236}">
                <a16:creationId xmlns:a16="http://schemas.microsoft.com/office/drawing/2014/main" id="{4DBA5E33-93B4-4C41-8872-CCECF8B68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488" y="1493838"/>
            <a:ext cx="80962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35" presetClass="emph" presetSubtype="0" repeatCount="5000" fill="hold" nodeType="withEffect">
                                  <p:stCondLst>
                                    <p:cond delay="0"/>
                                  </p:stCondLst>
                                  <p:childTnLst>
                                    <p:anim calcmode="discrete" valueType="str">
                                      <p:cBhvr>
                                        <p:cTn id="40"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9" grpId="0"/>
      <p:bldP spid="10" grpId="0" animBg="1"/>
      <p:bldP spid="11" grpId="0"/>
      <p:bldP spid="12"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841309D7-B53E-4C6C-A0F5-7321D52CB87F}"/>
              </a:ext>
            </a:extLst>
          </p:cNvPr>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u="sng">
                <a:solidFill>
                  <a:schemeClr val="accent2"/>
                </a:solidFill>
                <a:latin typeface="Arial" panose="020B0604020202020204" pitchFamily="34" charset="0"/>
              </a:rPr>
              <a:t>Geosynchronous orbits</a:t>
            </a:r>
          </a:p>
        </p:txBody>
      </p:sp>
      <p:sp>
        <p:nvSpPr>
          <p:cNvPr id="56323" name="Text Box 3">
            <a:extLst>
              <a:ext uri="{FF2B5EF4-FFF2-40B4-BE49-F238E27FC236}">
                <a16:creationId xmlns:a16="http://schemas.microsoft.com/office/drawing/2014/main" id="{C7D124A6-88FA-4CC2-963B-97A1CE2F4F0C}"/>
              </a:ext>
            </a:extLst>
          </p:cNvPr>
          <p:cNvSpPr txBox="1">
            <a:spLocks noChangeArrowheads="1"/>
          </p:cNvSpPr>
          <p:nvPr/>
        </p:nvSpPr>
        <p:spPr bwMode="auto">
          <a:xfrm>
            <a:off x="152400" y="1371600"/>
            <a:ext cx="87630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i="1" u="sng">
                <a:solidFill>
                  <a:schemeClr val="accent2"/>
                </a:solidFill>
                <a:latin typeface="Arial" panose="020B0604020202020204" pitchFamily="34" charset="0"/>
              </a:rPr>
              <a:t>A geosynchronous satellite is one whose orbital period is equal to one day. If such a satellite is orbiting above the equator, it will be in a fixed position with respect to the ground.</a:t>
            </a:r>
          </a:p>
          <a:p>
            <a:pPr eaLnBrk="1" hangingPunct="1">
              <a:spcBef>
                <a:spcPct val="50000"/>
              </a:spcBef>
              <a:buFontTx/>
              <a:buNone/>
            </a:pPr>
            <a:r>
              <a:rPr lang="en-US" altLang="en-US" sz="2800">
                <a:solidFill>
                  <a:schemeClr val="accent2"/>
                </a:solidFill>
                <a:latin typeface="Arial" panose="020B0604020202020204" pitchFamily="34" charset="0"/>
              </a:rPr>
              <a:t>This can be very useful!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361 - Geostationary satelite.mp4">
            <a:hlinkClick r:id="" action="ppaction://media"/>
            <a:extLst>
              <a:ext uri="{FF2B5EF4-FFF2-40B4-BE49-F238E27FC236}">
                <a16:creationId xmlns:a16="http://schemas.microsoft.com/office/drawing/2014/main" id="{6DAC6185-395D-42B0-8ED2-177DAE8F910B}"/>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1316038" y="1524000"/>
            <a:ext cx="61468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2">
            <a:extLst>
              <a:ext uri="{FF2B5EF4-FFF2-40B4-BE49-F238E27FC236}">
                <a16:creationId xmlns:a16="http://schemas.microsoft.com/office/drawing/2014/main" id="{59010C3D-B78F-4EA1-B923-0DD8013D2831}"/>
              </a:ext>
            </a:extLst>
          </p:cNvPr>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u="sng">
                <a:solidFill>
                  <a:srgbClr val="FFC000"/>
                </a:solidFill>
                <a:latin typeface="Arial" panose="020B0604020202020204" pitchFamily="34" charset="0"/>
              </a:rPr>
              <a:t>Geostationary orbit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mediacall" presetSubtype="0" fill="hold" nodeType="after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2EB9CD-3F2D-46CA-96A6-31F04FE52BC5}"/>
              </a:ext>
            </a:extLst>
          </p:cNvPr>
          <p:cNvPicPr>
            <a:picLocks noChangeAspect="1"/>
          </p:cNvPicPr>
          <p:nvPr/>
        </p:nvPicPr>
        <p:blipFill>
          <a:blip r:embed="rId3"/>
          <a:stretch>
            <a:fillRect/>
          </a:stretch>
        </p:blipFill>
        <p:spPr>
          <a:xfrm>
            <a:off x="1447800" y="2362200"/>
            <a:ext cx="538843" cy="1371600"/>
          </a:xfrm>
          <a:prstGeom prst="rect">
            <a:avLst/>
          </a:prstGeom>
        </p:spPr>
      </p:pic>
      <p:sp>
        <p:nvSpPr>
          <p:cNvPr id="5" name="Rectangle 4">
            <a:extLst>
              <a:ext uri="{FF2B5EF4-FFF2-40B4-BE49-F238E27FC236}">
                <a16:creationId xmlns:a16="http://schemas.microsoft.com/office/drawing/2014/main" id="{B2DDE2CF-2B91-490A-B3EF-872D2F75EF00}"/>
              </a:ext>
            </a:extLst>
          </p:cNvPr>
          <p:cNvSpPr/>
          <p:nvPr/>
        </p:nvSpPr>
        <p:spPr bwMode="auto">
          <a:xfrm>
            <a:off x="1265465" y="3637530"/>
            <a:ext cx="919845" cy="9627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7170" name="Text Box 2">
            <a:extLst>
              <a:ext uri="{FF2B5EF4-FFF2-40B4-BE49-F238E27FC236}">
                <a16:creationId xmlns:a16="http://schemas.microsoft.com/office/drawing/2014/main" id="{56FABDE5-FF8F-4601-A159-380EDD55A244}"/>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Apparent Weight</a:t>
            </a:r>
          </a:p>
        </p:txBody>
      </p:sp>
      <p:sp>
        <p:nvSpPr>
          <p:cNvPr id="7173" name="Text Box 6">
            <a:extLst>
              <a:ext uri="{FF2B5EF4-FFF2-40B4-BE49-F238E27FC236}">
                <a16:creationId xmlns:a16="http://schemas.microsoft.com/office/drawing/2014/main" id="{0C889BC2-D15F-4105-A312-1078C1D4C19E}"/>
              </a:ext>
            </a:extLst>
          </p:cNvPr>
          <p:cNvSpPr txBox="1">
            <a:spLocks noChangeArrowheads="1"/>
          </p:cNvSpPr>
          <p:nvPr/>
        </p:nvSpPr>
        <p:spPr bwMode="auto">
          <a:xfrm>
            <a:off x="37338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AU" altLang="en-US" sz="2800">
              <a:solidFill>
                <a:schemeClr val="accent2"/>
              </a:solidFill>
              <a:latin typeface="Arial" panose="020B0604020202020204" pitchFamily="34" charset="0"/>
            </a:endParaRPr>
          </a:p>
        </p:txBody>
      </p:sp>
      <p:sp>
        <p:nvSpPr>
          <p:cNvPr id="7176" name="Rectangle 9">
            <a:extLst>
              <a:ext uri="{FF2B5EF4-FFF2-40B4-BE49-F238E27FC236}">
                <a16:creationId xmlns:a16="http://schemas.microsoft.com/office/drawing/2014/main" id="{E612EAA4-8C63-4AB4-82EC-00B0597864A8}"/>
              </a:ext>
            </a:extLst>
          </p:cNvPr>
          <p:cNvSpPr>
            <a:spLocks noChangeArrowheads="1"/>
          </p:cNvSpPr>
          <p:nvPr/>
        </p:nvSpPr>
        <p:spPr bwMode="auto">
          <a:xfrm>
            <a:off x="8153400" y="45720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7177" name="Rectangle 10">
            <a:extLst>
              <a:ext uri="{FF2B5EF4-FFF2-40B4-BE49-F238E27FC236}">
                <a16:creationId xmlns:a16="http://schemas.microsoft.com/office/drawing/2014/main" id="{13572D7F-1F64-444A-BB19-D1C9315357D0}"/>
              </a:ext>
            </a:extLst>
          </p:cNvPr>
          <p:cNvSpPr>
            <a:spLocks noChangeArrowheads="1"/>
          </p:cNvSpPr>
          <p:nvPr/>
        </p:nvSpPr>
        <p:spPr bwMode="auto">
          <a:xfrm>
            <a:off x="8229600" y="60198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cxnSp>
        <p:nvCxnSpPr>
          <p:cNvPr id="11" name="Straight Arrow Connector 10">
            <a:extLst>
              <a:ext uri="{FF2B5EF4-FFF2-40B4-BE49-F238E27FC236}">
                <a16:creationId xmlns:a16="http://schemas.microsoft.com/office/drawing/2014/main" id="{62F40506-5E17-4C12-A80E-1B730355E488}"/>
              </a:ext>
            </a:extLst>
          </p:cNvPr>
          <p:cNvCxnSpPr>
            <a:cxnSpLocks/>
          </p:cNvCxnSpPr>
          <p:nvPr/>
        </p:nvCxnSpPr>
        <p:spPr bwMode="auto">
          <a:xfrm>
            <a:off x="1717221" y="3069771"/>
            <a:ext cx="1" cy="1323559"/>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A74EBDB-F1DC-4AE9-8C38-854DA0C6F5DD}"/>
              </a:ext>
            </a:extLst>
          </p:cNvPr>
          <p:cNvCxnSpPr>
            <a:cxnSpLocks/>
          </p:cNvCxnSpPr>
          <p:nvPr/>
        </p:nvCxnSpPr>
        <p:spPr bwMode="auto">
          <a:xfrm>
            <a:off x="1524000" y="3090996"/>
            <a:ext cx="0" cy="871404"/>
          </a:xfrm>
          <a:prstGeom prst="straightConnector1">
            <a:avLst/>
          </a:prstGeom>
          <a:solidFill>
            <a:schemeClr val="accent1"/>
          </a:solidFill>
          <a:ln w="57150" cap="flat" cmpd="sng" algn="ctr">
            <a:solidFill>
              <a:srgbClr val="00B0F0"/>
            </a:solidFill>
            <a:prstDash val="solid"/>
            <a:round/>
            <a:headEnd type="none" w="med" len="med"/>
            <a:tailEnd type="triangle"/>
          </a:ln>
          <a:effectLst/>
        </p:spPr>
      </p:cxnSp>
      <p:sp>
        <p:nvSpPr>
          <p:cNvPr id="2" name="Rectangle 1">
            <a:extLst>
              <a:ext uri="{FF2B5EF4-FFF2-40B4-BE49-F238E27FC236}">
                <a16:creationId xmlns:a16="http://schemas.microsoft.com/office/drawing/2014/main" id="{1F8E1FD2-D915-4825-9DD8-01DA5E501684}"/>
              </a:ext>
            </a:extLst>
          </p:cNvPr>
          <p:cNvSpPr/>
          <p:nvPr/>
        </p:nvSpPr>
        <p:spPr bwMode="auto">
          <a:xfrm>
            <a:off x="914400" y="1447800"/>
            <a:ext cx="1600195" cy="2286000"/>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3" name="Rectangle 12">
            <a:extLst>
              <a:ext uri="{FF2B5EF4-FFF2-40B4-BE49-F238E27FC236}">
                <a16:creationId xmlns:a16="http://schemas.microsoft.com/office/drawing/2014/main" id="{E7E94F7F-10E7-4543-9608-F2964C0E0D35}"/>
              </a:ext>
            </a:extLst>
          </p:cNvPr>
          <p:cNvSpPr/>
          <p:nvPr/>
        </p:nvSpPr>
        <p:spPr>
          <a:xfrm>
            <a:off x="3124200" y="1391698"/>
            <a:ext cx="5791200" cy="4481291"/>
          </a:xfrm>
          <a:prstGeom prst="rect">
            <a:avLst/>
          </a:prstGeom>
        </p:spPr>
        <p:txBody>
          <a:bodyPr wrap="square">
            <a:spAutoFit/>
          </a:bodyPr>
          <a:lstStyle/>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Now let us consider an elevator accelerating down, and begin by drawing in the forces we know…</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We know weight force.</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We know net force (direction of elevator acceleration).</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The net force, as before, is going to be the vector sum of the weight force and the reaction/normal force i.e.</a:t>
            </a:r>
          </a:p>
          <a:p>
            <a:pPr algn="ctr">
              <a:lnSpc>
                <a:spcPct val="107000"/>
              </a:lnSpc>
              <a:spcAft>
                <a:spcPts val="800"/>
              </a:spcAft>
            </a:pPr>
            <a:r>
              <a:rPr lang="en-AU" sz="1600" dirty="0" err="1">
                <a:latin typeface="Times New Roman" panose="02020603050405020304" pitchFamily="18" charset="0"/>
                <a:ea typeface="Calibri" panose="020F0502020204030204" pitchFamily="34" charset="0"/>
                <a:cs typeface="Times New Roman" panose="02020603050405020304" pitchFamily="18" charset="0"/>
              </a:rPr>
              <a:t>F</a:t>
            </a:r>
            <a:r>
              <a:rPr lang="en-AU" sz="1600" baseline="-25000" dirty="0" err="1">
                <a:latin typeface="Times New Roman" panose="02020603050405020304" pitchFamily="18" charset="0"/>
                <a:ea typeface="Calibri" panose="020F0502020204030204" pitchFamily="34" charset="0"/>
                <a:cs typeface="Times New Roman" panose="02020603050405020304" pitchFamily="18" charset="0"/>
              </a:rPr>
              <a:t>Net</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W</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N </a:t>
            </a:r>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However, since we know where the weight force and net force are, it makes sense to draw these in first, then work out where the normal force goes. Again, we can rearrange the first equation to find the magnitude of the normal force (as before).</a:t>
            </a:r>
          </a:p>
          <a:p>
            <a:pPr algn="ctr">
              <a:lnSpc>
                <a:spcPct val="107000"/>
              </a:lnSpc>
              <a:spcAft>
                <a:spcPts val="800"/>
              </a:spcAft>
            </a:pPr>
            <a:r>
              <a:rPr lang="en-AU" sz="1600" dirty="0" err="1">
                <a:latin typeface="Times New Roman" panose="02020603050405020304" pitchFamily="18" charset="0"/>
                <a:ea typeface="Calibri" panose="020F0502020204030204" pitchFamily="34" charset="0"/>
                <a:cs typeface="Times New Roman" panose="02020603050405020304" pitchFamily="18" charset="0"/>
              </a:rPr>
              <a:t>F</a:t>
            </a:r>
            <a:r>
              <a:rPr lang="en-AU" sz="1600" baseline="-25000" dirty="0" err="1">
                <a:latin typeface="Times New Roman" panose="02020603050405020304" pitchFamily="18" charset="0"/>
                <a:ea typeface="Calibri" panose="020F0502020204030204" pitchFamily="34" charset="0"/>
                <a:cs typeface="Times New Roman" panose="02020603050405020304" pitchFamily="18" charset="0"/>
              </a:rPr>
              <a:t>Net</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W</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N </a:t>
            </a:r>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The normal force, and therefore our apparent weight, is much smaller than the weight force i.e. we feel lighter than usual.</a:t>
            </a:r>
          </a:p>
        </p:txBody>
      </p:sp>
      <p:cxnSp>
        <p:nvCxnSpPr>
          <p:cNvPr id="15" name="Straight Arrow Connector 14">
            <a:extLst>
              <a:ext uri="{FF2B5EF4-FFF2-40B4-BE49-F238E27FC236}">
                <a16:creationId xmlns:a16="http://schemas.microsoft.com/office/drawing/2014/main" id="{2CE35F05-2FD1-487D-B5A0-DB872E7230E6}"/>
              </a:ext>
            </a:extLst>
          </p:cNvPr>
          <p:cNvCxnSpPr>
            <a:cxnSpLocks/>
          </p:cNvCxnSpPr>
          <p:nvPr/>
        </p:nvCxnSpPr>
        <p:spPr bwMode="auto">
          <a:xfrm>
            <a:off x="1531776" y="3962400"/>
            <a:ext cx="0" cy="430930"/>
          </a:xfrm>
          <a:prstGeom prst="straightConnector1">
            <a:avLst/>
          </a:prstGeom>
          <a:solidFill>
            <a:schemeClr val="accent1"/>
          </a:solidFill>
          <a:ln w="57150" cap="flat" cmpd="sng" algn="ctr">
            <a:solidFill>
              <a:srgbClr val="00FF00"/>
            </a:solidFill>
            <a:prstDash val="solid"/>
            <a:round/>
            <a:headEnd type="triangle" w="med" len="med"/>
            <a:tailEnd type="none"/>
          </a:ln>
          <a:effectLst/>
        </p:spPr>
      </p:cxnSp>
    </p:spTree>
    <p:extLst>
      <p:ext uri="{BB962C8B-B14F-4D97-AF65-F5344CB8AC3E}">
        <p14:creationId xmlns:p14="http://schemas.microsoft.com/office/powerpoint/2010/main" val="54639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xEl>
                                              <p:pRg st="2" end="2"/>
                                            </p:txEl>
                                          </p:spTgt>
                                        </p:tgtEl>
                                        <p:attrNameLst>
                                          <p:attrName>style.visibility</p:attrName>
                                        </p:attrNameLst>
                                      </p:cBhvr>
                                      <p:to>
                                        <p:strVal val="visible"/>
                                      </p:to>
                                    </p:set>
                                    <p:animEffect transition="in" filter="fade">
                                      <p:cBhvr>
                                        <p:cTn id="16" dur="500"/>
                                        <p:tgtEl>
                                          <p:spTgt spid="1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500"/>
                                        <p:tgtEl>
                                          <p:spTgt spid="1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fade">
                                      <p:cBhvr>
                                        <p:cTn id="28" dur="500"/>
                                        <p:tgtEl>
                                          <p:spTgt spid="1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xEl>
                                              <p:pRg st="5" end="5"/>
                                            </p:txEl>
                                          </p:spTgt>
                                        </p:tgtEl>
                                        <p:attrNameLst>
                                          <p:attrName>style.visibility</p:attrName>
                                        </p:attrNameLst>
                                      </p:cBhvr>
                                      <p:to>
                                        <p:strVal val="visible"/>
                                      </p:to>
                                    </p:set>
                                    <p:animEffect transition="in" filter="fade">
                                      <p:cBhvr>
                                        <p:cTn id="33" dur="500"/>
                                        <p:tgtEl>
                                          <p:spTgt spid="13">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xEl>
                                              <p:pRg st="6" end="6"/>
                                            </p:txEl>
                                          </p:spTgt>
                                        </p:tgtEl>
                                        <p:attrNameLst>
                                          <p:attrName>style.visibility</p:attrName>
                                        </p:attrNameLst>
                                      </p:cBhvr>
                                      <p:to>
                                        <p:strVal val="visible"/>
                                      </p:to>
                                    </p:set>
                                    <p:animEffect transition="in" filter="fade">
                                      <p:cBhvr>
                                        <p:cTn id="36" dur="500"/>
                                        <p:tgtEl>
                                          <p:spTgt spid="13">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xEl>
                                              <p:pRg st="7" end="7"/>
                                            </p:txEl>
                                          </p:spTgt>
                                        </p:tgtEl>
                                        <p:attrNameLst>
                                          <p:attrName>style.visibility</p:attrName>
                                        </p:attrNameLst>
                                      </p:cBhvr>
                                      <p:to>
                                        <p:strVal val="visible"/>
                                      </p:to>
                                    </p:set>
                                    <p:animEffect transition="in" filter="fade">
                                      <p:cBhvr>
                                        <p:cTn id="39" dur="500"/>
                                        <p:tgtEl>
                                          <p:spTgt spid="1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D8E1C773-5013-410F-B870-73E168602401}"/>
              </a:ext>
            </a:extLst>
          </p:cNvPr>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u="sng">
                <a:solidFill>
                  <a:schemeClr val="accent2"/>
                </a:solidFill>
                <a:latin typeface="Arial" panose="020B0604020202020204" pitchFamily="34" charset="0"/>
              </a:rPr>
              <a:t>Geostationary orbits</a:t>
            </a:r>
          </a:p>
        </p:txBody>
      </p:sp>
      <p:sp>
        <p:nvSpPr>
          <p:cNvPr id="58371" name="Text Box 3">
            <a:extLst>
              <a:ext uri="{FF2B5EF4-FFF2-40B4-BE49-F238E27FC236}">
                <a16:creationId xmlns:a16="http://schemas.microsoft.com/office/drawing/2014/main" id="{1BB4F6B5-ACCE-4CC5-BA20-B2217E14F223}"/>
              </a:ext>
            </a:extLst>
          </p:cNvPr>
          <p:cNvSpPr txBox="1">
            <a:spLocks noChangeArrowheads="1"/>
          </p:cNvSpPr>
          <p:nvPr/>
        </p:nvSpPr>
        <p:spPr bwMode="auto">
          <a:xfrm>
            <a:off x="152400" y="1371600"/>
            <a:ext cx="87630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accent2"/>
                </a:solidFill>
                <a:latin typeface="Arial" panose="020B0604020202020204" pitchFamily="34" charset="0"/>
              </a:rPr>
              <a:t>These satellites are used for communications and and weather forecasting.</a:t>
            </a:r>
          </a:p>
          <a:p>
            <a:pPr eaLnBrk="1" hangingPunct="1">
              <a:spcBef>
                <a:spcPct val="50000"/>
              </a:spcBef>
              <a:buFontTx/>
              <a:buNone/>
            </a:pPr>
            <a:r>
              <a:rPr lang="en-US" altLang="en-US" sz="2800">
                <a:solidFill>
                  <a:schemeClr val="accent2"/>
                </a:solidFill>
                <a:latin typeface="Arial" panose="020B0604020202020204" pitchFamily="34" charset="0"/>
              </a:rPr>
              <a:t>They are all at the same orbit radius .</a:t>
            </a:r>
          </a:p>
          <a:p>
            <a:pPr eaLnBrk="1" hangingPunct="1">
              <a:spcBef>
                <a:spcPct val="50000"/>
              </a:spcBef>
              <a:buFontTx/>
              <a:buNone/>
            </a:pPr>
            <a:r>
              <a:rPr lang="en-US" altLang="en-US" sz="2800">
                <a:solidFill>
                  <a:schemeClr val="accent2"/>
                </a:solidFill>
                <a:latin typeface="Arial" panose="020B0604020202020204" pitchFamily="34" charset="0"/>
              </a:rPr>
              <a:t>Can we calculate this orbit?</a:t>
            </a:r>
          </a:p>
          <a:p>
            <a:pPr eaLnBrk="1" hangingPunct="1">
              <a:spcBef>
                <a:spcPct val="50000"/>
              </a:spcBef>
              <a:buFontTx/>
              <a:buNone/>
            </a:pPr>
            <a:endParaRPr lang="en-US" altLang="en-US" sz="2800">
              <a:solidFill>
                <a:schemeClr val="accent2"/>
              </a:solidFill>
              <a:latin typeface="Arial" panose="020B0604020202020204" pitchFamily="34" charset="0"/>
            </a:endParaRPr>
          </a:p>
          <a:p>
            <a:pPr eaLnBrk="1" hangingPunct="1">
              <a:spcBef>
                <a:spcPct val="50000"/>
              </a:spcBef>
              <a:buFontTx/>
              <a:buNone/>
            </a:pPr>
            <a:endParaRPr lang="en-US" altLang="en-US" sz="2800">
              <a:solidFill>
                <a:schemeClr val="accent2"/>
              </a:solidFill>
              <a:latin typeface="Arial" panose="020B0604020202020204" pitchFamily="34" charset="0"/>
            </a:endParaRPr>
          </a:p>
          <a:p>
            <a:pPr eaLnBrk="1" hangingPunct="1">
              <a:spcBef>
                <a:spcPct val="50000"/>
              </a:spcBef>
              <a:buFontTx/>
              <a:buNone/>
            </a:pPr>
            <a:endParaRPr lang="en-US" altLang="en-US" sz="2800">
              <a:solidFill>
                <a:schemeClr val="accent2"/>
              </a:solidFill>
              <a:latin typeface="Arial" panose="020B0604020202020204" pitchFamily="34" charset="0"/>
            </a:endParaRPr>
          </a:p>
          <a:p>
            <a:pPr eaLnBrk="1" hangingPunct="1">
              <a:spcBef>
                <a:spcPct val="50000"/>
              </a:spcBef>
              <a:buFontTx/>
              <a:buNone/>
            </a:pPr>
            <a:r>
              <a:rPr lang="en-US" altLang="en-US" sz="2800">
                <a:solidFill>
                  <a:schemeClr val="accent2"/>
                </a:solidFill>
                <a:latin typeface="Arial" panose="020B0604020202020204" pitchFamily="34" charset="0"/>
              </a:rPr>
              <a:t>EASY – we just let T = 24 hours (in seconds), M = M</a:t>
            </a:r>
            <a:r>
              <a:rPr lang="en-US" altLang="en-US" sz="2800" baseline="-25000">
                <a:solidFill>
                  <a:schemeClr val="accent2"/>
                </a:solidFill>
                <a:latin typeface="Arial" panose="020B0604020202020204" pitchFamily="34" charset="0"/>
              </a:rPr>
              <a:t>E </a:t>
            </a:r>
            <a:r>
              <a:rPr lang="en-US" altLang="en-US" sz="2800">
                <a:solidFill>
                  <a:schemeClr val="accent2"/>
                </a:solidFill>
                <a:latin typeface="Arial" panose="020B0604020202020204" pitchFamily="34" charset="0"/>
              </a:rPr>
              <a:t>and calculate r! TRY IT NOW!</a:t>
            </a:r>
          </a:p>
        </p:txBody>
      </p:sp>
      <p:graphicFrame>
        <p:nvGraphicFramePr>
          <p:cNvPr id="58372" name="Object 1">
            <a:extLst>
              <a:ext uri="{FF2B5EF4-FFF2-40B4-BE49-F238E27FC236}">
                <a16:creationId xmlns:a16="http://schemas.microsoft.com/office/drawing/2014/main" id="{008014BC-142C-4ED0-A245-0B99891C8211}"/>
              </a:ext>
            </a:extLst>
          </p:cNvPr>
          <p:cNvGraphicFramePr>
            <a:graphicFrameLocks noGrp="1" noChangeAspect="1"/>
          </p:cNvGraphicFramePr>
          <p:nvPr/>
        </p:nvGraphicFramePr>
        <p:xfrm>
          <a:off x="3124200" y="3886200"/>
          <a:ext cx="2420938" cy="1295400"/>
        </p:xfrm>
        <a:graphic>
          <a:graphicData uri="http://schemas.openxmlformats.org/presentationml/2006/ole">
            <mc:AlternateContent xmlns:mc="http://schemas.openxmlformats.org/markup-compatibility/2006">
              <mc:Choice xmlns:v="urn:schemas-microsoft-com:vml" Requires="v">
                <p:oleObj name="FX Equation" r:id="rId3" imgW="4657143" imgH="2504762" progId="FXEquation.Equation">
                  <p:embed/>
                </p:oleObj>
              </mc:Choice>
              <mc:Fallback>
                <p:oleObj name="FX Equation" r:id="rId3" imgW="4657143" imgH="2504762" progId="FXEquation.Equation">
                  <p:embed/>
                  <p:pic>
                    <p:nvPicPr>
                      <p:cNvPr id="0" name="Object 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886200"/>
                        <a:ext cx="2420938" cy="1295400"/>
                      </a:xfrm>
                      <a:prstGeom prst="rect">
                        <a:avLst/>
                      </a:prstGeom>
                      <a:blipFill dpi="0" rotWithShape="0">
                        <a:blip r:embed="rId5"/>
                        <a:srcRect/>
                        <a:tile tx="0" ty="0" sx="100000" sy="100000" flip="none" algn="tl"/>
                      </a:blipFill>
                      <a:ln w="9525">
                        <a:solidFill>
                          <a:srgbClr val="404040"/>
                        </a:solidFill>
                        <a:miter lim="800000"/>
                        <a:headEnd/>
                        <a:tailEnd/>
                      </a:ln>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8" name="Rectangle 12">
            <a:extLst>
              <a:ext uri="{FF2B5EF4-FFF2-40B4-BE49-F238E27FC236}">
                <a16:creationId xmlns:a16="http://schemas.microsoft.com/office/drawing/2014/main" id="{21980F6F-CEBA-4506-9420-1D88284DD123}"/>
              </a:ext>
            </a:extLst>
          </p:cNvPr>
          <p:cNvSpPr>
            <a:spLocks noGrp="1" noChangeArrowheads="1"/>
          </p:cNvSpPr>
          <p:nvPr>
            <p:ph type="title" sz="quarter"/>
          </p:nvPr>
        </p:nvSpPr>
        <p:spPr/>
        <p:txBody>
          <a:bodyPr/>
          <a:lstStyle/>
          <a:p>
            <a:r>
              <a:rPr lang="en-AU" altLang="en-US" sz="4000">
                <a:latin typeface="Arial" panose="020B0604020202020204" pitchFamily="34" charset="0"/>
                <a:cs typeface="Arial" panose="020B0604020202020204" pitchFamily="34" charset="0"/>
              </a:rPr>
              <a:t>Calculating the altitude of geostationary orbit</a:t>
            </a:r>
          </a:p>
        </p:txBody>
      </p:sp>
      <p:graphicFrame>
        <p:nvGraphicFramePr>
          <p:cNvPr id="116744" name="Object 8">
            <a:extLst>
              <a:ext uri="{FF2B5EF4-FFF2-40B4-BE49-F238E27FC236}">
                <a16:creationId xmlns:a16="http://schemas.microsoft.com/office/drawing/2014/main" id="{2E5E62E0-8EFD-4189-ADF6-45C010181780}"/>
              </a:ext>
            </a:extLst>
          </p:cNvPr>
          <p:cNvGraphicFramePr>
            <a:graphicFrameLocks noGrp="1" noChangeAspect="1"/>
          </p:cNvGraphicFramePr>
          <p:nvPr>
            <p:ph sz="quarter" idx="1"/>
          </p:nvPr>
        </p:nvGraphicFramePr>
        <p:xfrm>
          <a:off x="685800" y="2895600"/>
          <a:ext cx="1752600" cy="914400"/>
        </p:xfrm>
        <a:graphic>
          <a:graphicData uri="http://schemas.openxmlformats.org/presentationml/2006/ole">
            <mc:AlternateContent xmlns:mc="http://schemas.openxmlformats.org/markup-compatibility/2006">
              <mc:Choice xmlns:v="urn:schemas-microsoft-com:vml" Requires="v">
                <p:oleObj name="FXE400" r:id="rId2" imgW="654840" imgH="342000" progId="FXE300.Equation">
                  <p:embed/>
                </p:oleObj>
              </mc:Choice>
              <mc:Fallback>
                <p:oleObj name="FXE400" r:id="rId2" imgW="654840" imgH="342000" progId="FXE300.Equation">
                  <p:embed/>
                  <p:pic>
                    <p:nvPicPr>
                      <p:cNvPr id="0" name="Object 8"/>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95600"/>
                        <a:ext cx="1752600" cy="914400"/>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0" name="Object 4">
            <a:extLst>
              <a:ext uri="{FF2B5EF4-FFF2-40B4-BE49-F238E27FC236}">
                <a16:creationId xmlns:a16="http://schemas.microsoft.com/office/drawing/2014/main" id="{621484BD-155D-4D3B-A364-C5208327860C}"/>
              </a:ext>
            </a:extLst>
          </p:cNvPr>
          <p:cNvGraphicFramePr>
            <a:graphicFrameLocks noGrp="1" noChangeAspect="1"/>
          </p:cNvGraphicFramePr>
          <p:nvPr>
            <p:ph sz="quarter" idx="2"/>
          </p:nvPr>
        </p:nvGraphicFramePr>
        <p:xfrm>
          <a:off x="685800" y="1828800"/>
          <a:ext cx="1752600" cy="889000"/>
        </p:xfrm>
        <a:graphic>
          <a:graphicData uri="http://schemas.openxmlformats.org/presentationml/2006/ole">
            <mc:AlternateContent xmlns:mc="http://schemas.openxmlformats.org/markup-compatibility/2006">
              <mc:Choice xmlns:v="urn:schemas-microsoft-com:vml" Requires="v">
                <p:oleObj name="FXE400" r:id="rId4" imgW="891720" imgH="452160" progId="FXE300.Equation">
                  <p:embed/>
                </p:oleObj>
              </mc:Choice>
              <mc:Fallback>
                <p:oleObj name="FXE400" r:id="rId4" imgW="891720" imgH="452160" progId="FXE300.Equation">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828800"/>
                        <a:ext cx="1752600" cy="889000"/>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1" name="Object 5">
            <a:extLst>
              <a:ext uri="{FF2B5EF4-FFF2-40B4-BE49-F238E27FC236}">
                <a16:creationId xmlns:a16="http://schemas.microsoft.com/office/drawing/2014/main" id="{C3A43917-FF8D-4149-9797-B8CA1DFC3B22}"/>
              </a:ext>
            </a:extLst>
          </p:cNvPr>
          <p:cNvGraphicFramePr>
            <a:graphicFrameLocks noGrp="1" noChangeAspect="1"/>
          </p:cNvGraphicFramePr>
          <p:nvPr>
            <p:ph sz="quarter" idx="3"/>
          </p:nvPr>
        </p:nvGraphicFramePr>
        <p:xfrm>
          <a:off x="1447800" y="685800"/>
          <a:ext cx="6248400" cy="493713"/>
        </p:xfrm>
        <a:graphic>
          <a:graphicData uri="http://schemas.openxmlformats.org/presentationml/2006/ole">
            <mc:AlternateContent xmlns:mc="http://schemas.openxmlformats.org/markup-compatibility/2006">
              <mc:Choice xmlns:v="urn:schemas-microsoft-com:vml" Requires="v">
                <p:oleObj name="FXE400" r:id="rId6" imgW="2408400" imgH="190800" progId="FXE300.Equation">
                  <p:embed/>
                </p:oleObj>
              </mc:Choice>
              <mc:Fallback>
                <p:oleObj name="FXE400" r:id="rId6" imgW="2408400" imgH="190800" progId="FXE300.Equation">
                  <p:embed/>
                  <p:pic>
                    <p:nvPicPr>
                      <p:cNvPr id="0" name="Object 5"/>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685800"/>
                        <a:ext cx="6248400" cy="493713"/>
                      </a:xfrm>
                      <a:prstGeom prst="rect">
                        <a:avLst/>
                      </a:prstGeom>
                      <a:solidFill>
                        <a:srgbClr val="CCFFCC"/>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7" name="Object 11">
            <a:extLst>
              <a:ext uri="{FF2B5EF4-FFF2-40B4-BE49-F238E27FC236}">
                <a16:creationId xmlns:a16="http://schemas.microsoft.com/office/drawing/2014/main" id="{D83C0F1B-365F-4020-940A-D1BA18AAC236}"/>
              </a:ext>
            </a:extLst>
          </p:cNvPr>
          <p:cNvGraphicFramePr>
            <a:graphicFrameLocks noGrp="1" noChangeAspect="1"/>
          </p:cNvGraphicFramePr>
          <p:nvPr>
            <p:ph sz="quarter" idx="4"/>
          </p:nvPr>
        </p:nvGraphicFramePr>
        <p:xfrm>
          <a:off x="685800" y="4414838"/>
          <a:ext cx="1676400" cy="1071562"/>
        </p:xfrm>
        <a:graphic>
          <a:graphicData uri="http://schemas.openxmlformats.org/presentationml/2006/ole">
            <mc:AlternateContent xmlns:mc="http://schemas.openxmlformats.org/markup-compatibility/2006">
              <mc:Choice xmlns:v="urn:schemas-microsoft-com:vml" Requires="v">
                <p:oleObj name="FXE400" r:id="rId8" imgW="575640" imgH="369000" progId="FXE300.Equation">
                  <p:embed/>
                </p:oleObj>
              </mc:Choice>
              <mc:Fallback>
                <p:oleObj name="FXE400" r:id="rId8" imgW="575640" imgH="369000" progId="FXE300.Equation">
                  <p:embed/>
                  <p:pic>
                    <p:nvPicPr>
                      <p:cNvPr id="0" name="Object 11"/>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4414838"/>
                        <a:ext cx="1676400" cy="1071562"/>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0" name="Object 14">
            <a:extLst>
              <a:ext uri="{FF2B5EF4-FFF2-40B4-BE49-F238E27FC236}">
                <a16:creationId xmlns:a16="http://schemas.microsoft.com/office/drawing/2014/main" id="{0C91B452-9105-49B0-870A-ABE9464E239D}"/>
              </a:ext>
            </a:extLst>
          </p:cNvPr>
          <p:cNvGraphicFramePr>
            <a:graphicFrameLocks noChangeAspect="1"/>
          </p:cNvGraphicFramePr>
          <p:nvPr/>
        </p:nvGraphicFramePr>
        <p:xfrm>
          <a:off x="2895600" y="1828800"/>
          <a:ext cx="2314575" cy="4089400"/>
        </p:xfrm>
        <a:graphic>
          <a:graphicData uri="http://schemas.openxmlformats.org/presentationml/2006/ole">
            <mc:AlternateContent xmlns:mc="http://schemas.openxmlformats.org/markup-compatibility/2006">
              <mc:Choice xmlns:v="urn:schemas-microsoft-com:vml" Requires="v">
                <p:oleObj name="FXE400" r:id="rId10" imgW="1071000" imgH="1891800" progId="FXE300.Equation">
                  <p:embed/>
                </p:oleObj>
              </mc:Choice>
              <mc:Fallback>
                <p:oleObj name="FXE400" r:id="rId10" imgW="1071000" imgH="1891800" progId="FXE300.Equation">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5600" y="1828800"/>
                        <a:ext cx="2314575" cy="4089400"/>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1" name="Object 15">
            <a:extLst>
              <a:ext uri="{FF2B5EF4-FFF2-40B4-BE49-F238E27FC236}">
                <a16:creationId xmlns:a16="http://schemas.microsoft.com/office/drawing/2014/main" id="{6E0285B9-8B0E-4F4E-9E9D-E2AEFD9C5EAF}"/>
              </a:ext>
            </a:extLst>
          </p:cNvPr>
          <p:cNvGraphicFramePr>
            <a:graphicFrameLocks noChangeAspect="1"/>
          </p:cNvGraphicFramePr>
          <p:nvPr/>
        </p:nvGraphicFramePr>
        <p:xfrm>
          <a:off x="5416550" y="1839913"/>
          <a:ext cx="2911475" cy="1893887"/>
        </p:xfrm>
        <a:graphic>
          <a:graphicData uri="http://schemas.openxmlformats.org/presentationml/2006/ole">
            <mc:AlternateContent xmlns:mc="http://schemas.openxmlformats.org/markup-compatibility/2006">
              <mc:Choice xmlns:v="urn:schemas-microsoft-com:vml" Requires="v">
                <p:oleObj name="FXE400" r:id="rId12" imgW="1348200" imgH="876240" progId="FXE300.Equation">
                  <p:embed/>
                </p:oleObj>
              </mc:Choice>
              <mc:Fallback>
                <p:oleObj name="FXE400" r:id="rId12" imgW="1348200" imgH="876240" progId="FXE300.Equation">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16550" y="1839913"/>
                        <a:ext cx="2911475" cy="1893887"/>
                      </a:xfrm>
                      <a:prstGeom prst="rect">
                        <a:avLst/>
                      </a:prstGeom>
                      <a:solidFill>
                        <a:srgbClr val="FFFF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52" name="Text Box 16">
            <a:extLst>
              <a:ext uri="{FF2B5EF4-FFF2-40B4-BE49-F238E27FC236}">
                <a16:creationId xmlns:a16="http://schemas.microsoft.com/office/drawing/2014/main" id="{91C05440-EAE0-4B65-A6B2-FD69C63A20A5}"/>
              </a:ext>
            </a:extLst>
          </p:cNvPr>
          <p:cNvSpPr txBox="1">
            <a:spLocks noChangeArrowheads="1"/>
          </p:cNvSpPr>
          <p:nvPr/>
        </p:nvSpPr>
        <p:spPr bwMode="auto">
          <a:xfrm>
            <a:off x="5562600" y="4214813"/>
            <a:ext cx="3124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AU" altLang="en-US" sz="2400" b="0">
                <a:latin typeface="Arial" panose="020B0604020202020204" pitchFamily="34" charset="0"/>
              </a:rPr>
              <a:t>Or, to find the altitude, you will subtract the Earth radius, which gives:</a:t>
            </a:r>
          </a:p>
          <a:p>
            <a:pPr eaLnBrk="1" hangingPunct="1">
              <a:spcBef>
                <a:spcPct val="50000"/>
              </a:spcBef>
              <a:buFontTx/>
              <a:buNone/>
            </a:pPr>
            <a:r>
              <a:rPr lang="en-AU" altLang="en-US" sz="2400" b="0">
                <a:latin typeface="Arial" panose="020B0604020202020204" pitchFamily="34" charset="0"/>
              </a:rPr>
              <a:t>h = 3.59 </a:t>
            </a:r>
            <a:r>
              <a:rPr lang="en-US" altLang="en-US" sz="2400" b="0">
                <a:latin typeface="Arial" panose="020B0604020202020204" pitchFamily="34" charset="0"/>
              </a:rPr>
              <a:t>× 10</a:t>
            </a:r>
            <a:r>
              <a:rPr lang="en-US" altLang="en-US" sz="2400" b="0" baseline="30000">
                <a:latin typeface="Arial" panose="020B0604020202020204" pitchFamily="34" charset="0"/>
              </a:rPr>
              <a:t>7</a:t>
            </a:r>
            <a:r>
              <a:rPr lang="en-US" altLang="en-US" sz="2400" b="0">
                <a:latin typeface="Arial" panose="020B0604020202020204" pitchFamily="34" charset="0"/>
              </a:rPr>
              <a:t> m</a:t>
            </a:r>
          </a:p>
        </p:txBody>
      </p:sp>
      <p:sp>
        <p:nvSpPr>
          <p:cNvPr id="116753" name="Rectangle 17">
            <a:extLst>
              <a:ext uri="{FF2B5EF4-FFF2-40B4-BE49-F238E27FC236}">
                <a16:creationId xmlns:a16="http://schemas.microsoft.com/office/drawing/2014/main" id="{5E64D146-847C-45C9-8801-94C8B0814E8D}"/>
              </a:ext>
            </a:extLst>
          </p:cNvPr>
          <p:cNvSpPr>
            <a:spLocks noChangeArrowheads="1"/>
          </p:cNvSpPr>
          <p:nvPr/>
        </p:nvSpPr>
        <p:spPr bwMode="auto">
          <a:xfrm>
            <a:off x="2667000" y="3276600"/>
            <a:ext cx="26670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116754" name="Rectangle 18">
            <a:extLst>
              <a:ext uri="{FF2B5EF4-FFF2-40B4-BE49-F238E27FC236}">
                <a16:creationId xmlns:a16="http://schemas.microsoft.com/office/drawing/2014/main" id="{B5813314-5222-4942-908F-8EC753185B0D}"/>
              </a:ext>
            </a:extLst>
          </p:cNvPr>
          <p:cNvSpPr>
            <a:spLocks noChangeArrowheads="1"/>
          </p:cNvSpPr>
          <p:nvPr/>
        </p:nvSpPr>
        <p:spPr bwMode="auto">
          <a:xfrm>
            <a:off x="2667000" y="4648200"/>
            <a:ext cx="26670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dissolve">
                                      <p:cBhvr>
                                        <p:cTn id="7" dur="500"/>
                                        <p:tgtEl>
                                          <p:spTgt spid="1167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6744"/>
                                        </p:tgtEl>
                                        <p:attrNameLst>
                                          <p:attrName>style.visibility</p:attrName>
                                        </p:attrNameLst>
                                      </p:cBhvr>
                                      <p:to>
                                        <p:strVal val="visible"/>
                                      </p:to>
                                    </p:set>
                                    <p:animEffect transition="in" filter="dissolve">
                                      <p:cBhvr>
                                        <p:cTn id="12" dur="500"/>
                                        <p:tgtEl>
                                          <p:spTgt spid="1167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16747"/>
                                        </p:tgtEl>
                                        <p:attrNameLst>
                                          <p:attrName>style.visibility</p:attrName>
                                        </p:attrNameLst>
                                      </p:cBhvr>
                                      <p:to>
                                        <p:strVal val="visible"/>
                                      </p:to>
                                    </p:set>
                                    <p:animEffect transition="in" filter="dissolve">
                                      <p:cBhvr>
                                        <p:cTn id="17" dur="500"/>
                                        <p:tgtEl>
                                          <p:spTgt spid="1167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16750"/>
                                        </p:tgtEl>
                                        <p:attrNameLst>
                                          <p:attrName>style.visibility</p:attrName>
                                        </p:attrNameLst>
                                      </p:cBhvr>
                                      <p:to>
                                        <p:strVal val="visible"/>
                                      </p:to>
                                    </p:set>
                                    <p:animEffect transition="in" filter="dissolve">
                                      <p:cBhvr>
                                        <p:cTn id="22" dur="500"/>
                                        <p:tgtEl>
                                          <p:spTgt spid="1167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675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675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xit" presetSubtype="0" fill="hold" grpId="0" nodeType="clickEffect">
                                  <p:stCondLst>
                                    <p:cond delay="0"/>
                                  </p:stCondLst>
                                  <p:childTnLst>
                                    <p:animEffect transition="out" filter="fade">
                                      <p:cBhvr>
                                        <p:cTn id="34" dur="2000"/>
                                        <p:tgtEl>
                                          <p:spTgt spid="116748"/>
                                        </p:tgtEl>
                                      </p:cBhvr>
                                    </p:animEffect>
                                    <p:set>
                                      <p:cBhvr>
                                        <p:cTn id="35" dur="1" fill="hold">
                                          <p:stCondLst>
                                            <p:cond delay="1999"/>
                                          </p:stCondLst>
                                        </p:cTn>
                                        <p:tgtEl>
                                          <p:spTgt spid="116748"/>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116741"/>
                                        </p:tgtEl>
                                        <p:attrNameLst>
                                          <p:attrName>style.visibility</p:attrName>
                                        </p:attrNameLst>
                                      </p:cBhvr>
                                      <p:to>
                                        <p:strVal val="visible"/>
                                      </p:to>
                                    </p:set>
                                    <p:animEffect transition="in" filter="dissolve">
                                      <p:cBhvr>
                                        <p:cTn id="40" dur="500"/>
                                        <p:tgtEl>
                                          <p:spTgt spid="11674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16751"/>
                                        </p:tgtEl>
                                        <p:attrNameLst>
                                          <p:attrName>style.visibility</p:attrName>
                                        </p:attrNameLst>
                                      </p:cBhvr>
                                      <p:to>
                                        <p:strVal val="visible"/>
                                      </p:to>
                                    </p:set>
                                    <p:animEffect transition="in" filter="dissolve">
                                      <p:cBhvr>
                                        <p:cTn id="45" dur="500"/>
                                        <p:tgtEl>
                                          <p:spTgt spid="11675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16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8" grpId="0"/>
      <p:bldP spid="116752" grpId="0"/>
      <p:bldP spid="116753" grpId="0" animBg="1"/>
      <p:bldP spid="11675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D9FE4EB9-66D9-45A4-AE45-E14B06B82573}"/>
              </a:ext>
            </a:extLst>
          </p:cNvPr>
          <p:cNvSpPr>
            <a:spLocks noGrp="1" noChangeArrowheads="1"/>
          </p:cNvSpPr>
          <p:nvPr>
            <p:ph type="title"/>
          </p:nvPr>
        </p:nvSpPr>
        <p:spPr/>
        <p:txBody>
          <a:bodyPr/>
          <a:lstStyle/>
          <a:p>
            <a:endParaRPr lang="en-AU" altLang="en-US"/>
          </a:p>
        </p:txBody>
      </p:sp>
      <p:sp>
        <p:nvSpPr>
          <p:cNvPr id="60419" name="Rectangle 3">
            <a:extLst>
              <a:ext uri="{FF2B5EF4-FFF2-40B4-BE49-F238E27FC236}">
                <a16:creationId xmlns:a16="http://schemas.microsoft.com/office/drawing/2014/main" id="{EBA97955-D456-409B-A7F4-6E5E9201EE6A}"/>
              </a:ext>
            </a:extLst>
          </p:cNvPr>
          <p:cNvSpPr>
            <a:spLocks noGrp="1" noChangeArrowheads="1"/>
          </p:cNvSpPr>
          <p:nvPr>
            <p:ph type="body" idx="1"/>
          </p:nvPr>
        </p:nvSpPr>
        <p:spPr/>
        <p:txBody>
          <a:bodyPr/>
          <a:lstStyle/>
          <a:p>
            <a:endParaRPr lang="en-AU" altLang="en-US"/>
          </a:p>
        </p:txBody>
      </p:sp>
      <p:pic>
        <p:nvPicPr>
          <p:cNvPr id="60420" name="Picture 5" descr="This slightly outdated figure gives you an idea of the crowding, though the dots would be invisibly small at scale.">
            <a:extLst>
              <a:ext uri="{FF2B5EF4-FFF2-40B4-BE49-F238E27FC236}">
                <a16:creationId xmlns:a16="http://schemas.microsoft.com/office/drawing/2014/main" id="{E9243677-99A6-4766-BFC1-205B76E6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10079038"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26FA175F-3231-40B3-8CF5-614941E304B6}"/>
              </a:ext>
            </a:extLst>
          </p:cNvPr>
          <p:cNvSpPr>
            <a:spLocks noGrp="1" noChangeArrowheads="1"/>
          </p:cNvSpPr>
          <p:nvPr>
            <p:ph type="title"/>
          </p:nvPr>
        </p:nvSpPr>
        <p:spPr/>
        <p:txBody>
          <a:bodyPr/>
          <a:lstStyle/>
          <a:p>
            <a:endParaRPr lang="en-AU" altLang="en-US"/>
          </a:p>
        </p:txBody>
      </p:sp>
      <p:sp>
        <p:nvSpPr>
          <p:cNvPr id="61443" name="Content Placeholder 2">
            <a:extLst>
              <a:ext uri="{FF2B5EF4-FFF2-40B4-BE49-F238E27FC236}">
                <a16:creationId xmlns:a16="http://schemas.microsoft.com/office/drawing/2014/main" id="{A1414731-D2D7-4D6B-B81F-3427C3D9680B}"/>
              </a:ext>
            </a:extLst>
          </p:cNvPr>
          <p:cNvSpPr>
            <a:spLocks noGrp="1" noChangeArrowheads="1"/>
          </p:cNvSpPr>
          <p:nvPr>
            <p:ph idx="1"/>
          </p:nvPr>
        </p:nvSpPr>
        <p:spPr/>
        <p:txBody>
          <a:bodyPr/>
          <a:lstStyle/>
          <a:p>
            <a:endParaRPr lang="en-AU" altLang="en-US"/>
          </a:p>
        </p:txBody>
      </p:sp>
      <p:pic>
        <p:nvPicPr>
          <p:cNvPr id="61444" name="Picture 2" descr="https://www.withfriendship.com/images/f/25663/Geostationary-orbit-image.jpg">
            <a:extLst>
              <a:ext uri="{FF2B5EF4-FFF2-40B4-BE49-F238E27FC236}">
                <a16:creationId xmlns:a16="http://schemas.microsoft.com/office/drawing/2014/main" id="{B76A01CF-0CEB-4848-8B63-11364344B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94869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a:extLst>
              <a:ext uri="{FF2B5EF4-FFF2-40B4-BE49-F238E27FC236}">
                <a16:creationId xmlns:a16="http://schemas.microsoft.com/office/drawing/2014/main" id="{15A0225E-BE0D-4B0B-82AF-F7EC3DC0D4C5}"/>
              </a:ext>
            </a:extLst>
          </p:cNvPr>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u="sng">
                <a:solidFill>
                  <a:schemeClr val="accent2"/>
                </a:solidFill>
                <a:latin typeface="Arial" panose="020B0604020202020204" pitchFamily="34" charset="0"/>
              </a:rPr>
              <a:t>Geosynchronous vs geostationary orbits</a:t>
            </a:r>
          </a:p>
        </p:txBody>
      </p:sp>
      <p:pic>
        <p:nvPicPr>
          <p:cNvPr id="62467" name="Picture 2" descr="https://qph.is.quoracdn.net/main-qimg-17feae3ab697ae784ba5457e790ffcad?convert_to_webp=true">
            <a:extLst>
              <a:ext uri="{FF2B5EF4-FFF2-40B4-BE49-F238E27FC236}">
                <a16:creationId xmlns:a16="http://schemas.microsoft.com/office/drawing/2014/main" id="{A65EDA71-88AA-422F-AA1C-CFEE777EA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884238"/>
            <a:ext cx="4619625"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 Box 3">
            <a:extLst>
              <a:ext uri="{FF2B5EF4-FFF2-40B4-BE49-F238E27FC236}">
                <a16:creationId xmlns:a16="http://schemas.microsoft.com/office/drawing/2014/main" id="{9F1CA4E7-AD81-4E28-957F-0D69674F0289}"/>
              </a:ext>
            </a:extLst>
          </p:cNvPr>
          <p:cNvSpPr txBox="1">
            <a:spLocks noChangeArrowheads="1"/>
          </p:cNvSpPr>
          <p:nvPr/>
        </p:nvSpPr>
        <p:spPr bwMode="auto">
          <a:xfrm>
            <a:off x="152400" y="5486400"/>
            <a:ext cx="8763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solidFill>
                  <a:schemeClr val="accent2"/>
                </a:solidFill>
                <a:latin typeface="Arial" panose="020B0604020202020204" pitchFamily="34" charset="0"/>
              </a:rPr>
              <a:t>Geosynchronous = any orbit with period 24 hours, Geostationary = above the equator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CCEE3BBA-00EB-431B-AD84-E4CBC04845F8}"/>
              </a:ext>
            </a:extLst>
          </p:cNvPr>
          <p:cNvSpPr>
            <a:spLocks noGrp="1" noChangeArrowheads="1"/>
          </p:cNvSpPr>
          <p:nvPr>
            <p:ph type="title"/>
          </p:nvPr>
        </p:nvSpPr>
        <p:spPr>
          <a:xfrm>
            <a:off x="685800" y="304800"/>
            <a:ext cx="7772400" cy="1143000"/>
          </a:xfrm>
          <a:solidFill>
            <a:srgbClr val="FFC000"/>
          </a:solidFill>
        </p:spPr>
        <p:txBody>
          <a:bodyPr/>
          <a:lstStyle/>
          <a:p>
            <a:r>
              <a:rPr lang="en-AU" altLang="en-US">
                <a:latin typeface="Arial" panose="020B0604020202020204" pitchFamily="34" charset="0"/>
                <a:cs typeface="Arial" panose="020B0604020202020204" pitchFamily="34" charset="0"/>
              </a:rPr>
              <a:t>Different orbits</a:t>
            </a:r>
          </a:p>
        </p:txBody>
      </p:sp>
      <p:sp>
        <p:nvSpPr>
          <p:cNvPr id="63491" name="Content Placeholder 2">
            <a:extLst>
              <a:ext uri="{FF2B5EF4-FFF2-40B4-BE49-F238E27FC236}">
                <a16:creationId xmlns:a16="http://schemas.microsoft.com/office/drawing/2014/main" id="{423A1D23-F554-443A-8025-F4DD2898D08D}"/>
              </a:ext>
            </a:extLst>
          </p:cNvPr>
          <p:cNvSpPr>
            <a:spLocks noGrp="1" noChangeArrowheads="1"/>
          </p:cNvSpPr>
          <p:nvPr>
            <p:ph idx="1"/>
          </p:nvPr>
        </p:nvSpPr>
        <p:spPr>
          <a:xfrm>
            <a:off x="762000" y="1676400"/>
            <a:ext cx="7772400" cy="4114800"/>
          </a:xfrm>
        </p:spPr>
        <p:txBody>
          <a:bodyPr/>
          <a:lstStyle/>
          <a:p>
            <a:r>
              <a:rPr lang="en-AU" altLang="en-US" b="1">
                <a:latin typeface="Arial" panose="020B0604020202020204" pitchFamily="34" charset="0"/>
                <a:cs typeface="Arial" panose="020B0604020202020204" pitchFamily="34" charset="0"/>
              </a:rPr>
              <a:t>LEOs</a:t>
            </a:r>
          </a:p>
          <a:p>
            <a:pPr lvl="1"/>
            <a:r>
              <a:rPr lang="en-AU" altLang="en-US">
                <a:latin typeface="Arial" panose="020B0604020202020204" pitchFamily="34" charset="0"/>
                <a:cs typeface="Arial" panose="020B0604020202020204" pitchFamily="34" charset="0"/>
              </a:rPr>
              <a:t>Relatively cheap to get to LEO</a:t>
            </a:r>
          </a:p>
          <a:p>
            <a:pPr lvl="1"/>
            <a:r>
              <a:rPr lang="en-AU" altLang="en-US">
                <a:latin typeface="Arial" panose="020B0604020202020204" pitchFamily="34" charset="0"/>
                <a:cs typeface="Arial" panose="020B0604020202020204" pitchFamily="34" charset="0"/>
              </a:rPr>
              <a:t>good imaging! – Google Earth, weather, science applications</a:t>
            </a:r>
          </a:p>
          <a:p>
            <a:pPr lvl="1"/>
            <a:r>
              <a:rPr lang="en-AU" altLang="en-US">
                <a:latin typeface="Arial" panose="020B0604020202020204" pitchFamily="34" charset="0"/>
                <a:cs typeface="Arial" panose="020B0604020202020204" pitchFamily="34" charset="0"/>
              </a:rPr>
              <a:t>Some will pass over the same location on Earth many times a day (good and bad)</a:t>
            </a:r>
          </a:p>
          <a:p>
            <a:pPr lvl="1"/>
            <a:r>
              <a:rPr lang="en-AU" altLang="en-US">
                <a:latin typeface="Arial" panose="020B0604020202020204" pitchFamily="34" charset="0"/>
                <a:cs typeface="Arial" panose="020B0604020202020204" pitchFamily="34" charset="0"/>
              </a:rPr>
              <a:t>Safer for visiting - ISS and Hubble telescope</a:t>
            </a:r>
          </a:p>
          <a:p>
            <a:pPr lvl="1"/>
            <a:r>
              <a:rPr lang="en-AU" altLang="en-US">
                <a:latin typeface="Arial" panose="020B0604020202020204" pitchFamily="34" charset="0"/>
                <a:cs typeface="Arial" panose="020B0604020202020204" pitchFamily="34" charset="0"/>
              </a:rPr>
              <a:t>Many of these orbits are Polar Orbits</a:t>
            </a:r>
          </a:p>
          <a:p>
            <a:pPr lvl="1"/>
            <a:endParaRPr lang="en-AU" altLang="en-US">
              <a:latin typeface="Arial" panose="020B0604020202020204" pitchFamily="34" charset="0"/>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08829216-D20F-4F95-86B8-B031AA8B5892}"/>
              </a:ext>
            </a:extLst>
          </p:cNvPr>
          <p:cNvSpPr>
            <a:spLocks noGrp="1" noChangeArrowheads="1"/>
          </p:cNvSpPr>
          <p:nvPr>
            <p:ph type="title"/>
          </p:nvPr>
        </p:nvSpPr>
        <p:spPr>
          <a:xfrm>
            <a:off x="685800" y="304800"/>
            <a:ext cx="7772400" cy="1143000"/>
          </a:xfrm>
          <a:solidFill>
            <a:srgbClr val="FFC000"/>
          </a:solidFill>
        </p:spPr>
        <p:txBody>
          <a:bodyPr/>
          <a:lstStyle/>
          <a:p>
            <a:r>
              <a:rPr lang="en-AU" altLang="en-US">
                <a:latin typeface="Arial" panose="020B0604020202020204" pitchFamily="34" charset="0"/>
                <a:cs typeface="Arial" panose="020B0604020202020204" pitchFamily="34" charset="0"/>
              </a:rPr>
              <a:t>Different orbits</a:t>
            </a:r>
          </a:p>
        </p:txBody>
      </p:sp>
      <p:sp>
        <p:nvSpPr>
          <p:cNvPr id="3" name="Content Placeholder 2">
            <a:extLst>
              <a:ext uri="{FF2B5EF4-FFF2-40B4-BE49-F238E27FC236}">
                <a16:creationId xmlns:a16="http://schemas.microsoft.com/office/drawing/2014/main" id="{4306EFA9-1446-4675-ABE9-09AAC41354CD}"/>
              </a:ext>
            </a:extLst>
          </p:cNvPr>
          <p:cNvSpPr>
            <a:spLocks noGrp="1"/>
          </p:cNvSpPr>
          <p:nvPr>
            <p:ph idx="1"/>
          </p:nvPr>
        </p:nvSpPr>
        <p:spPr>
          <a:xfrm>
            <a:off x="762000" y="1676400"/>
            <a:ext cx="7772400" cy="4114800"/>
          </a:xfrm>
        </p:spPr>
        <p:txBody>
          <a:bodyPr/>
          <a:lstStyle/>
          <a:p>
            <a:pPr>
              <a:defRPr/>
            </a:pPr>
            <a:r>
              <a:rPr lang="en-AU" b="1" dirty="0">
                <a:latin typeface="Arial" pitchFamily="34" charset="0"/>
                <a:cs typeface="Arial" pitchFamily="34" charset="0"/>
              </a:rPr>
              <a:t>POLAR ORBITS</a:t>
            </a:r>
          </a:p>
          <a:p>
            <a:pPr lvl="1">
              <a:defRPr/>
            </a:pPr>
            <a:r>
              <a:rPr lang="en-AU" dirty="0">
                <a:latin typeface="Arial" pitchFamily="34" charset="0"/>
                <a:cs typeface="Arial" pitchFamily="34" charset="0"/>
              </a:rPr>
              <a:t>Can cover a lot of ground as the Earth moves around ‘underneath the orbit’</a:t>
            </a:r>
          </a:p>
          <a:p>
            <a:pPr lvl="1">
              <a:defRPr/>
            </a:pPr>
            <a:r>
              <a:rPr lang="en-AU" dirty="0">
                <a:latin typeface="Arial" pitchFamily="34" charset="0"/>
                <a:cs typeface="Arial" pitchFamily="34" charset="0"/>
              </a:rPr>
              <a:t>Good for mapping/imaging, spy satellites, some communications</a:t>
            </a:r>
          </a:p>
          <a:p>
            <a:pPr marL="457200" lvl="1" indent="0">
              <a:buFontTx/>
              <a:buNone/>
              <a:defRPr/>
            </a:pPr>
            <a:endParaRPr lang="en-AU" dirty="0">
              <a:latin typeface="Arial" pitchFamily="34" charset="0"/>
              <a:cs typeface="Arial" pitchFamily="34" charset="0"/>
            </a:endParaRPr>
          </a:p>
        </p:txBody>
      </p:sp>
      <p:pic>
        <p:nvPicPr>
          <p:cNvPr id="4" name="polar ready.mp4">
            <a:hlinkClick r:id="" action="ppaction://media"/>
            <a:extLst>
              <a:ext uri="{FF2B5EF4-FFF2-40B4-BE49-F238E27FC236}">
                <a16:creationId xmlns:a16="http://schemas.microsoft.com/office/drawing/2014/main" id="{41C46297-4C01-4C95-ACED-3C54D6587BE0}"/>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5410200" y="4062413"/>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mediacall" presetSubtype="0" fill="hold" nodeType="after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3D4F893C-CEB3-4575-BB5F-6064A5F72C74}"/>
              </a:ext>
            </a:extLst>
          </p:cNvPr>
          <p:cNvSpPr>
            <a:spLocks noGrp="1" noChangeArrowheads="1"/>
          </p:cNvSpPr>
          <p:nvPr>
            <p:ph type="title"/>
          </p:nvPr>
        </p:nvSpPr>
        <p:spPr>
          <a:xfrm>
            <a:off x="685800" y="304800"/>
            <a:ext cx="7772400" cy="1143000"/>
          </a:xfrm>
          <a:solidFill>
            <a:srgbClr val="FFC000"/>
          </a:solidFill>
        </p:spPr>
        <p:txBody>
          <a:bodyPr/>
          <a:lstStyle/>
          <a:p>
            <a:r>
              <a:rPr lang="en-AU" altLang="en-US">
                <a:latin typeface="Arial" panose="020B0604020202020204" pitchFamily="34" charset="0"/>
                <a:cs typeface="Arial" panose="020B0604020202020204" pitchFamily="34" charset="0"/>
              </a:rPr>
              <a:t>Different orbits</a:t>
            </a:r>
          </a:p>
        </p:txBody>
      </p:sp>
      <p:sp>
        <p:nvSpPr>
          <p:cNvPr id="3" name="Content Placeholder 2">
            <a:extLst>
              <a:ext uri="{FF2B5EF4-FFF2-40B4-BE49-F238E27FC236}">
                <a16:creationId xmlns:a16="http://schemas.microsoft.com/office/drawing/2014/main" id="{CA9A8552-5CC5-489F-A247-2BA5B2FFE5E2}"/>
              </a:ext>
            </a:extLst>
          </p:cNvPr>
          <p:cNvSpPr>
            <a:spLocks noGrp="1"/>
          </p:cNvSpPr>
          <p:nvPr>
            <p:ph idx="1"/>
          </p:nvPr>
        </p:nvSpPr>
        <p:spPr>
          <a:xfrm>
            <a:off x="762000" y="1676400"/>
            <a:ext cx="7772400" cy="4114800"/>
          </a:xfrm>
        </p:spPr>
        <p:txBody>
          <a:bodyPr/>
          <a:lstStyle/>
          <a:p>
            <a:pPr>
              <a:defRPr/>
            </a:pPr>
            <a:r>
              <a:rPr lang="en-AU" b="1" dirty="0">
                <a:latin typeface="Arial" pitchFamily="34" charset="0"/>
                <a:cs typeface="Arial" pitchFamily="34" charset="0"/>
              </a:rPr>
              <a:t>ECCENTRIC ORBITS</a:t>
            </a:r>
          </a:p>
          <a:p>
            <a:pPr lvl="1">
              <a:defRPr/>
            </a:pPr>
            <a:r>
              <a:rPr lang="en-AU" b="1" dirty="0">
                <a:latin typeface="Arial" pitchFamily="34" charset="0"/>
                <a:cs typeface="Arial" pitchFamily="34" charset="0"/>
              </a:rPr>
              <a:t>Not too important to us, but be aware they exist</a:t>
            </a:r>
          </a:p>
          <a:p>
            <a:pPr marL="457200" lvl="1" indent="0">
              <a:buFontTx/>
              <a:buNone/>
              <a:defRPr/>
            </a:pPr>
            <a:endParaRPr lang="en-AU" dirty="0">
              <a:latin typeface="Arial" pitchFamily="34" charset="0"/>
              <a:cs typeface="Arial" pitchFamily="34" charset="0"/>
            </a:endParaRPr>
          </a:p>
        </p:txBody>
      </p:sp>
      <p:pic>
        <p:nvPicPr>
          <p:cNvPr id="65540" name="Picture 2" descr="http://www.polaris.iastate.edu/EveningStar/Unit4/Graphics/PicES4_7.jpg">
            <a:extLst>
              <a:ext uri="{FF2B5EF4-FFF2-40B4-BE49-F238E27FC236}">
                <a16:creationId xmlns:a16="http://schemas.microsoft.com/office/drawing/2014/main" id="{ACE837CD-0744-4698-9D31-24666A16D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276600"/>
            <a:ext cx="45720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6684F17B-726B-4239-8B7D-15517543AACB}"/>
              </a:ext>
            </a:extLst>
          </p:cNvPr>
          <p:cNvSpPr>
            <a:spLocks noGrp="1" noChangeArrowheads="1"/>
          </p:cNvSpPr>
          <p:nvPr>
            <p:ph type="title"/>
          </p:nvPr>
        </p:nvSpPr>
        <p:spPr>
          <a:xfrm>
            <a:off x="685800" y="304800"/>
            <a:ext cx="7772400" cy="1143000"/>
          </a:xfrm>
          <a:solidFill>
            <a:srgbClr val="FFC000"/>
          </a:solidFill>
        </p:spPr>
        <p:txBody>
          <a:bodyPr/>
          <a:lstStyle/>
          <a:p>
            <a:r>
              <a:rPr lang="en-AU" altLang="en-US">
                <a:latin typeface="Arial" panose="020B0604020202020204" pitchFamily="34" charset="0"/>
                <a:cs typeface="Arial" panose="020B0604020202020204" pitchFamily="34" charset="0"/>
              </a:rPr>
              <a:t>Different orbits</a:t>
            </a:r>
          </a:p>
        </p:txBody>
      </p:sp>
      <p:sp>
        <p:nvSpPr>
          <p:cNvPr id="3" name="Content Placeholder 2">
            <a:extLst>
              <a:ext uri="{FF2B5EF4-FFF2-40B4-BE49-F238E27FC236}">
                <a16:creationId xmlns:a16="http://schemas.microsoft.com/office/drawing/2014/main" id="{3714A9C8-9502-4DC8-8DFC-DF51B2CFF120}"/>
              </a:ext>
            </a:extLst>
          </p:cNvPr>
          <p:cNvSpPr>
            <a:spLocks noGrp="1"/>
          </p:cNvSpPr>
          <p:nvPr>
            <p:ph idx="1"/>
          </p:nvPr>
        </p:nvSpPr>
        <p:spPr>
          <a:xfrm>
            <a:off x="762000" y="1676400"/>
            <a:ext cx="3965575" cy="4114800"/>
          </a:xfrm>
        </p:spPr>
        <p:txBody>
          <a:bodyPr/>
          <a:lstStyle/>
          <a:p>
            <a:pPr>
              <a:defRPr/>
            </a:pPr>
            <a:r>
              <a:rPr lang="en-AU" b="1" dirty="0">
                <a:latin typeface="Arial" pitchFamily="34" charset="0"/>
                <a:cs typeface="Arial" pitchFamily="34" charset="0"/>
              </a:rPr>
              <a:t>GPS</a:t>
            </a:r>
          </a:p>
          <a:p>
            <a:pPr lvl="1">
              <a:defRPr/>
            </a:pPr>
            <a:r>
              <a:rPr lang="en-AU" sz="2400" b="1" dirty="0">
                <a:latin typeface="Arial" pitchFamily="34" charset="0"/>
                <a:cs typeface="Arial" pitchFamily="34" charset="0"/>
              </a:rPr>
              <a:t>Medium Earth Orbit (MEO) - around 20000 km</a:t>
            </a:r>
          </a:p>
          <a:p>
            <a:pPr lvl="1">
              <a:defRPr/>
            </a:pPr>
            <a:r>
              <a:rPr lang="en-AU" sz="2400" b="1" dirty="0">
                <a:latin typeface="Arial" pitchFamily="34" charset="0"/>
                <a:cs typeface="Arial" pitchFamily="34" charset="0"/>
              </a:rPr>
              <a:t>Orbit period: 12 h</a:t>
            </a:r>
          </a:p>
          <a:p>
            <a:pPr lvl="1">
              <a:defRPr/>
            </a:pPr>
            <a:r>
              <a:rPr lang="en-AU" sz="2400" b="1" dirty="0">
                <a:latin typeface="Arial" pitchFamily="34" charset="0"/>
                <a:cs typeface="Arial" pitchFamily="34" charset="0"/>
              </a:rPr>
              <a:t>Many satellites make up the GPS network, as at any time at least 4 must be visible for 3-D triangulation</a:t>
            </a:r>
            <a:r>
              <a:rPr lang="en-AU" b="1" dirty="0">
                <a:latin typeface="Arial" pitchFamily="34" charset="0"/>
                <a:cs typeface="Arial" pitchFamily="34" charset="0"/>
              </a:rPr>
              <a:t> </a:t>
            </a:r>
          </a:p>
          <a:p>
            <a:pPr marL="457200" lvl="1" indent="0">
              <a:buFontTx/>
              <a:buNone/>
              <a:defRPr/>
            </a:pPr>
            <a:endParaRPr lang="en-AU" dirty="0">
              <a:latin typeface="Arial" pitchFamily="34" charset="0"/>
              <a:cs typeface="Arial" pitchFamily="34" charset="0"/>
            </a:endParaRPr>
          </a:p>
        </p:txBody>
      </p:sp>
      <p:pic>
        <p:nvPicPr>
          <p:cNvPr id="66564" name="Picture 2" descr="https://upload.wikimedia.org/wikipedia/commons/9/9c/ConstellationGPS.gif">
            <a:extLst>
              <a:ext uri="{FF2B5EF4-FFF2-40B4-BE49-F238E27FC236}">
                <a16:creationId xmlns:a16="http://schemas.microsoft.com/office/drawing/2014/main" id="{BA0D7135-1B5A-4D8C-8CB9-B543CF1D84D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13350" y="2209800"/>
            <a:ext cx="39243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3000" u="sng" dirty="0">
                <a:solidFill>
                  <a:schemeClr val="accent2"/>
                </a:solidFill>
                <a:latin typeface="Arial" panose="020B0604020202020204" pitchFamily="34" charset="0"/>
              </a:rPr>
              <a:t>Force of Attraction Between Celestial Bodies</a:t>
            </a:r>
          </a:p>
        </p:txBody>
      </p:sp>
      <p:sp>
        <p:nvSpPr>
          <p:cNvPr id="12" name="Rectangle 11">
            <a:extLst>
              <a:ext uri="{FF2B5EF4-FFF2-40B4-BE49-F238E27FC236}">
                <a16:creationId xmlns:a16="http://schemas.microsoft.com/office/drawing/2014/main" id="{82CEDF3A-CB9F-40A4-AAB2-AAD74A8BF648}"/>
              </a:ext>
            </a:extLst>
          </p:cNvPr>
          <p:cNvSpPr/>
          <p:nvPr/>
        </p:nvSpPr>
        <p:spPr>
          <a:xfrm>
            <a:off x="3657600" y="1045802"/>
            <a:ext cx="5029200" cy="3075329"/>
          </a:xfrm>
          <a:prstGeom prst="rect">
            <a:avLst/>
          </a:prstGeom>
        </p:spPr>
        <p:txBody>
          <a:bodyPr wrap="square">
            <a:spAutoFit/>
          </a:bodyPr>
          <a:lstStyle/>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Technically, when we talk of moons orbiting planets or planets orbiting stars, the actual motion of </a:t>
            </a:r>
            <a:r>
              <a:rPr lang="en-AU" sz="1600" i="1" dirty="0">
                <a:latin typeface="Times New Roman" panose="02020603050405020304" pitchFamily="18" charset="0"/>
                <a:ea typeface="Calibri" panose="020F0502020204030204" pitchFamily="34" charset="0"/>
                <a:cs typeface="Times New Roman" panose="02020603050405020304" pitchFamily="18" charset="0"/>
              </a:rPr>
              <a:t>both</a:t>
            </a:r>
            <a:r>
              <a:rPr lang="en-AU" sz="1600" dirty="0">
                <a:latin typeface="Times New Roman" panose="02020603050405020304" pitchFamily="18" charset="0"/>
                <a:ea typeface="Calibri" panose="020F0502020204030204" pitchFamily="34" charset="0"/>
                <a:cs typeface="Times New Roman" panose="02020603050405020304" pitchFamily="18" charset="0"/>
              </a:rPr>
              <a:t> bodies is around the </a:t>
            </a:r>
            <a:r>
              <a:rPr lang="en-AU" sz="1600" i="1" u="sng" dirty="0">
                <a:latin typeface="Times New Roman" panose="02020603050405020304" pitchFamily="18" charset="0"/>
                <a:ea typeface="Calibri" panose="020F0502020204030204" pitchFamily="34" charset="0"/>
                <a:cs typeface="Times New Roman" panose="02020603050405020304" pitchFamily="18" charset="0"/>
              </a:rPr>
              <a:t>centre of mass for the system</a:t>
            </a:r>
            <a:r>
              <a:rPr lang="en-AU" sz="1600" dirty="0">
                <a:latin typeface="Times New Roman" panose="02020603050405020304" pitchFamily="18" charset="0"/>
                <a:ea typeface="Calibri" panose="020F0502020204030204" pitchFamily="34" charset="0"/>
                <a:cs typeface="Times New Roman" panose="02020603050405020304" pitchFamily="18" charset="0"/>
              </a:rPr>
              <a:t>. This is usually inside the more massive body, but it doesn’t have to be. For example, consider the binary star system pictured bottom-right. The stars are of equal mass, so it is not a case of one orbiting the other – both orbit the centre of mass for the system.</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We will only consider orbits around the centre of mass of the primary (only these are assessed in the course), but be aware that these other orbits exist.</a:t>
            </a:r>
          </a:p>
        </p:txBody>
      </p:sp>
      <p:pic>
        <p:nvPicPr>
          <p:cNvPr id="5" name="Picture 4">
            <a:extLst>
              <a:ext uri="{FF2B5EF4-FFF2-40B4-BE49-F238E27FC236}">
                <a16:creationId xmlns:a16="http://schemas.microsoft.com/office/drawing/2014/main" id="{16079C98-51B8-4C45-A964-7BE0E467A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39" y="4271477"/>
            <a:ext cx="4572000" cy="2305050"/>
          </a:xfrm>
          <a:prstGeom prst="rect">
            <a:avLst/>
          </a:prstGeom>
        </p:spPr>
      </p:pic>
      <p:pic>
        <p:nvPicPr>
          <p:cNvPr id="7" name="Picture 6">
            <a:extLst>
              <a:ext uri="{FF2B5EF4-FFF2-40B4-BE49-F238E27FC236}">
                <a16:creationId xmlns:a16="http://schemas.microsoft.com/office/drawing/2014/main" id="{00098926-918E-4CA2-B7DD-31A889149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18" y="1041137"/>
            <a:ext cx="3048000" cy="3048000"/>
          </a:xfrm>
          <a:prstGeom prst="rect">
            <a:avLst/>
          </a:prstGeom>
        </p:spPr>
      </p:pic>
      <p:pic>
        <p:nvPicPr>
          <p:cNvPr id="3" name="Picture 2">
            <a:extLst>
              <a:ext uri="{FF2B5EF4-FFF2-40B4-BE49-F238E27FC236}">
                <a16:creationId xmlns:a16="http://schemas.microsoft.com/office/drawing/2014/main" id="{99B16CE1-B7E6-46FB-B5A5-44EF3DEF5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4271477"/>
            <a:ext cx="2286000" cy="2286000"/>
          </a:xfrm>
          <a:prstGeom prst="rect">
            <a:avLst/>
          </a:prstGeom>
        </p:spPr>
      </p:pic>
      <p:sp>
        <p:nvSpPr>
          <p:cNvPr id="8" name="Rectangle 7">
            <a:extLst>
              <a:ext uri="{FF2B5EF4-FFF2-40B4-BE49-F238E27FC236}">
                <a16:creationId xmlns:a16="http://schemas.microsoft.com/office/drawing/2014/main" id="{E5248636-45E0-4885-8B42-0D8DB742E66E}"/>
              </a:ext>
            </a:extLst>
          </p:cNvPr>
          <p:cNvSpPr/>
          <p:nvPr/>
        </p:nvSpPr>
        <p:spPr>
          <a:xfrm>
            <a:off x="7543800" y="4308135"/>
            <a:ext cx="1295400" cy="2182329"/>
          </a:xfrm>
          <a:prstGeom prst="rect">
            <a:avLst/>
          </a:prstGeom>
        </p:spPr>
        <p:txBody>
          <a:bodyPr wrap="square">
            <a:spAutoFit/>
          </a:bodyPr>
          <a:lstStyle/>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*In these scenarios, it is possible for the system centre of mass to move.</a:t>
            </a:r>
          </a:p>
        </p:txBody>
      </p:sp>
    </p:spTree>
    <p:extLst>
      <p:ext uri="{BB962C8B-B14F-4D97-AF65-F5344CB8AC3E}">
        <p14:creationId xmlns:p14="http://schemas.microsoft.com/office/powerpoint/2010/main" val="2938659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2EB9CD-3F2D-46CA-96A6-31F04FE52BC5}"/>
              </a:ext>
            </a:extLst>
          </p:cNvPr>
          <p:cNvPicPr>
            <a:picLocks noChangeAspect="1"/>
          </p:cNvPicPr>
          <p:nvPr/>
        </p:nvPicPr>
        <p:blipFill>
          <a:blip r:embed="rId3"/>
          <a:stretch>
            <a:fillRect/>
          </a:stretch>
        </p:blipFill>
        <p:spPr>
          <a:xfrm>
            <a:off x="1447800" y="2362200"/>
            <a:ext cx="538843" cy="1371600"/>
          </a:xfrm>
          <a:prstGeom prst="rect">
            <a:avLst/>
          </a:prstGeom>
        </p:spPr>
      </p:pic>
      <p:sp>
        <p:nvSpPr>
          <p:cNvPr id="5" name="Rectangle 4">
            <a:extLst>
              <a:ext uri="{FF2B5EF4-FFF2-40B4-BE49-F238E27FC236}">
                <a16:creationId xmlns:a16="http://schemas.microsoft.com/office/drawing/2014/main" id="{B2DDE2CF-2B91-490A-B3EF-872D2F75EF00}"/>
              </a:ext>
            </a:extLst>
          </p:cNvPr>
          <p:cNvSpPr/>
          <p:nvPr/>
        </p:nvSpPr>
        <p:spPr bwMode="auto">
          <a:xfrm>
            <a:off x="1265465" y="3637530"/>
            <a:ext cx="919845" cy="9627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7170" name="Text Box 2">
            <a:extLst>
              <a:ext uri="{FF2B5EF4-FFF2-40B4-BE49-F238E27FC236}">
                <a16:creationId xmlns:a16="http://schemas.microsoft.com/office/drawing/2014/main" id="{56FABDE5-FF8F-4601-A159-380EDD55A244}"/>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Apparent Weight</a:t>
            </a:r>
          </a:p>
        </p:txBody>
      </p:sp>
      <p:sp>
        <p:nvSpPr>
          <p:cNvPr id="7173" name="Text Box 6">
            <a:extLst>
              <a:ext uri="{FF2B5EF4-FFF2-40B4-BE49-F238E27FC236}">
                <a16:creationId xmlns:a16="http://schemas.microsoft.com/office/drawing/2014/main" id="{0C889BC2-D15F-4105-A312-1078C1D4C19E}"/>
              </a:ext>
            </a:extLst>
          </p:cNvPr>
          <p:cNvSpPr txBox="1">
            <a:spLocks noChangeArrowheads="1"/>
          </p:cNvSpPr>
          <p:nvPr/>
        </p:nvSpPr>
        <p:spPr bwMode="auto">
          <a:xfrm>
            <a:off x="37338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AU" altLang="en-US" sz="2800">
              <a:solidFill>
                <a:schemeClr val="accent2"/>
              </a:solidFill>
              <a:latin typeface="Arial" panose="020B0604020202020204" pitchFamily="34" charset="0"/>
            </a:endParaRPr>
          </a:p>
        </p:txBody>
      </p:sp>
      <p:sp>
        <p:nvSpPr>
          <p:cNvPr id="7176" name="Rectangle 9">
            <a:extLst>
              <a:ext uri="{FF2B5EF4-FFF2-40B4-BE49-F238E27FC236}">
                <a16:creationId xmlns:a16="http://schemas.microsoft.com/office/drawing/2014/main" id="{E612EAA4-8C63-4AB4-82EC-00B0597864A8}"/>
              </a:ext>
            </a:extLst>
          </p:cNvPr>
          <p:cNvSpPr>
            <a:spLocks noChangeArrowheads="1"/>
          </p:cNvSpPr>
          <p:nvPr/>
        </p:nvSpPr>
        <p:spPr bwMode="auto">
          <a:xfrm>
            <a:off x="8153400" y="45720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7177" name="Rectangle 10">
            <a:extLst>
              <a:ext uri="{FF2B5EF4-FFF2-40B4-BE49-F238E27FC236}">
                <a16:creationId xmlns:a16="http://schemas.microsoft.com/office/drawing/2014/main" id="{13572D7F-1F64-444A-BB19-D1C9315357D0}"/>
              </a:ext>
            </a:extLst>
          </p:cNvPr>
          <p:cNvSpPr>
            <a:spLocks noChangeArrowheads="1"/>
          </p:cNvSpPr>
          <p:nvPr/>
        </p:nvSpPr>
        <p:spPr bwMode="auto">
          <a:xfrm>
            <a:off x="8229600" y="60198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cxnSp>
        <p:nvCxnSpPr>
          <p:cNvPr id="11" name="Straight Arrow Connector 10">
            <a:extLst>
              <a:ext uri="{FF2B5EF4-FFF2-40B4-BE49-F238E27FC236}">
                <a16:creationId xmlns:a16="http://schemas.microsoft.com/office/drawing/2014/main" id="{62F40506-5E17-4C12-A80E-1B730355E488}"/>
              </a:ext>
            </a:extLst>
          </p:cNvPr>
          <p:cNvCxnSpPr>
            <a:cxnSpLocks/>
          </p:cNvCxnSpPr>
          <p:nvPr/>
        </p:nvCxnSpPr>
        <p:spPr bwMode="auto">
          <a:xfrm>
            <a:off x="1717221" y="3069771"/>
            <a:ext cx="1" cy="1323559"/>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A74EBDB-F1DC-4AE9-8C38-854DA0C6F5DD}"/>
              </a:ext>
            </a:extLst>
          </p:cNvPr>
          <p:cNvCxnSpPr>
            <a:cxnSpLocks/>
          </p:cNvCxnSpPr>
          <p:nvPr/>
        </p:nvCxnSpPr>
        <p:spPr bwMode="auto">
          <a:xfrm>
            <a:off x="1524000" y="3090996"/>
            <a:ext cx="0" cy="1302334"/>
          </a:xfrm>
          <a:prstGeom prst="straightConnector1">
            <a:avLst/>
          </a:prstGeom>
          <a:solidFill>
            <a:schemeClr val="accent1"/>
          </a:solidFill>
          <a:ln w="57150" cap="flat" cmpd="sng" algn="ctr">
            <a:solidFill>
              <a:srgbClr val="00B0F0"/>
            </a:solidFill>
            <a:prstDash val="solid"/>
            <a:round/>
            <a:headEnd type="none" w="med" len="med"/>
            <a:tailEnd type="triangle"/>
          </a:ln>
          <a:effectLst/>
        </p:spPr>
      </p:cxnSp>
      <p:sp>
        <p:nvSpPr>
          <p:cNvPr id="2" name="Rectangle 1">
            <a:extLst>
              <a:ext uri="{FF2B5EF4-FFF2-40B4-BE49-F238E27FC236}">
                <a16:creationId xmlns:a16="http://schemas.microsoft.com/office/drawing/2014/main" id="{1F8E1FD2-D915-4825-9DD8-01DA5E501684}"/>
              </a:ext>
            </a:extLst>
          </p:cNvPr>
          <p:cNvSpPr/>
          <p:nvPr/>
        </p:nvSpPr>
        <p:spPr bwMode="auto">
          <a:xfrm>
            <a:off x="914400" y="1447800"/>
            <a:ext cx="1600195" cy="2286000"/>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3" name="Rectangle 12">
            <a:extLst>
              <a:ext uri="{FF2B5EF4-FFF2-40B4-BE49-F238E27FC236}">
                <a16:creationId xmlns:a16="http://schemas.microsoft.com/office/drawing/2014/main" id="{E7E94F7F-10E7-4543-9608-F2964C0E0D35}"/>
              </a:ext>
            </a:extLst>
          </p:cNvPr>
          <p:cNvSpPr/>
          <p:nvPr/>
        </p:nvSpPr>
        <p:spPr>
          <a:xfrm>
            <a:off x="3124200" y="1066800"/>
            <a:ext cx="5791200" cy="5490862"/>
          </a:xfrm>
          <a:prstGeom prst="rect">
            <a:avLst/>
          </a:prstGeom>
        </p:spPr>
        <p:txBody>
          <a:bodyPr wrap="square">
            <a:spAutoFit/>
          </a:bodyPr>
          <a:lstStyle/>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Given this equation, we realise that if the net force and the weight force are equal, then the normal force is 0. This occurs when we are in freefall, and under such conditions we would experience weightlessness.</a:t>
            </a:r>
          </a:p>
          <a:p>
            <a:pPr algn="ctr">
              <a:lnSpc>
                <a:spcPct val="107000"/>
              </a:lnSpc>
              <a:spcAft>
                <a:spcPts val="800"/>
              </a:spcAft>
            </a:pPr>
            <a:r>
              <a:rPr lang="en-AU" sz="1600" dirty="0" err="1">
                <a:latin typeface="Times New Roman" panose="02020603050405020304" pitchFamily="18" charset="0"/>
                <a:ea typeface="Calibri" panose="020F0502020204030204" pitchFamily="34" charset="0"/>
                <a:cs typeface="Times New Roman" panose="02020603050405020304" pitchFamily="18" charset="0"/>
              </a:rPr>
              <a:t>F</a:t>
            </a:r>
            <a:r>
              <a:rPr lang="en-AU" sz="1600" baseline="-25000" dirty="0" err="1">
                <a:latin typeface="Times New Roman" panose="02020603050405020304" pitchFamily="18" charset="0"/>
                <a:ea typeface="Calibri" panose="020F0502020204030204" pitchFamily="34" charset="0"/>
                <a:cs typeface="Times New Roman" panose="02020603050405020304" pitchFamily="18" charset="0"/>
              </a:rPr>
              <a:t>Net</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W</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N </a:t>
            </a:r>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If this isn’t immediately apparent to you, conduct the following thought experiment – imagine that you are standing on a set of bathroom scales in an elevator that is accelerating downwards in freefall (see diagram).</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If you are falling at 9.8 m/s</a:t>
            </a:r>
            <a:r>
              <a:rPr lang="en-AU" sz="1600" baseline="30000" dirty="0">
                <a:latin typeface="Times New Roman" panose="02020603050405020304" pitchFamily="18" charset="0"/>
                <a:ea typeface="Calibri" panose="020F0502020204030204" pitchFamily="34" charset="0"/>
                <a:cs typeface="Times New Roman" panose="02020603050405020304" pitchFamily="18" charset="0"/>
              </a:rPr>
              <a:t>2</a:t>
            </a:r>
            <a:r>
              <a:rPr lang="en-AU" sz="1600" dirty="0">
                <a:latin typeface="Times New Roman" panose="02020603050405020304" pitchFamily="18" charset="0"/>
                <a:ea typeface="Calibri" panose="020F0502020204030204" pitchFamily="34" charset="0"/>
                <a:cs typeface="Times New Roman" panose="02020603050405020304" pitchFamily="18" charset="0"/>
              </a:rPr>
              <a:t>, and the scales/elevator are also falling at 9.8 m/s</a:t>
            </a:r>
            <a:r>
              <a:rPr lang="en-AU" sz="1600" baseline="30000" dirty="0">
                <a:latin typeface="Times New Roman" panose="02020603050405020304" pitchFamily="18" charset="0"/>
                <a:ea typeface="Calibri" panose="020F0502020204030204" pitchFamily="34" charset="0"/>
                <a:cs typeface="Times New Roman" panose="02020603050405020304" pitchFamily="18" charset="0"/>
              </a:rPr>
              <a:t>2</a:t>
            </a:r>
            <a:r>
              <a:rPr lang="en-AU" sz="1600" dirty="0">
                <a:latin typeface="Times New Roman" panose="02020603050405020304" pitchFamily="18" charset="0"/>
                <a:ea typeface="Calibri" panose="020F0502020204030204" pitchFamily="34" charset="0"/>
                <a:cs typeface="Times New Roman" panose="02020603050405020304" pitchFamily="18" charset="0"/>
              </a:rPr>
              <a:t>, then what force are you exerting on the scales? What reading will the scales display, and does this make sense with reference to the equation above?</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Now, what if you are accelerating downward at 9.8 m/s</a:t>
            </a:r>
            <a:r>
              <a:rPr lang="en-AU" sz="1600" baseline="30000" dirty="0">
                <a:latin typeface="Times New Roman" panose="02020603050405020304" pitchFamily="18" charset="0"/>
                <a:ea typeface="Calibri" panose="020F0502020204030204" pitchFamily="34" charset="0"/>
                <a:cs typeface="Times New Roman" panose="02020603050405020304" pitchFamily="18" charset="0"/>
              </a:rPr>
              <a:t>2</a:t>
            </a:r>
            <a:r>
              <a:rPr lang="en-AU" sz="1600" dirty="0">
                <a:latin typeface="Times New Roman" panose="02020603050405020304" pitchFamily="18" charset="0"/>
                <a:ea typeface="Calibri" panose="020F0502020204030204" pitchFamily="34" charset="0"/>
                <a:cs typeface="Times New Roman" panose="02020603050405020304" pitchFamily="18" charset="0"/>
              </a:rPr>
              <a:t>, but the elevator/scales is accelerating downward at 8.8 m/s</a:t>
            </a:r>
            <a:r>
              <a:rPr lang="en-AU" sz="1600" baseline="30000" dirty="0">
                <a:latin typeface="Times New Roman" panose="02020603050405020304" pitchFamily="18" charset="0"/>
                <a:ea typeface="Calibri" panose="020F0502020204030204" pitchFamily="34" charset="0"/>
                <a:cs typeface="Times New Roman" panose="02020603050405020304" pitchFamily="18" charset="0"/>
              </a:rPr>
              <a:t>2 </a:t>
            </a:r>
            <a:r>
              <a:rPr lang="en-AU" sz="1600" dirty="0">
                <a:latin typeface="Times New Roman" panose="02020603050405020304" pitchFamily="18" charset="0"/>
                <a:ea typeface="Calibri" panose="020F0502020204030204" pitchFamily="34" charset="0"/>
                <a:cs typeface="Times New Roman" panose="02020603050405020304" pitchFamily="18" charset="0"/>
              </a:rPr>
              <a:t>? Now you are accelerating into the scales faster than they can accelerate away from you. Does your reading increase, decrease or stay the same as your freefall scenario? How does it compare to your normal reading when the elevator is not moving?</a:t>
            </a:r>
          </a:p>
        </p:txBody>
      </p:sp>
    </p:spTree>
    <p:extLst>
      <p:ext uri="{BB962C8B-B14F-4D97-AF65-F5344CB8AC3E}">
        <p14:creationId xmlns:p14="http://schemas.microsoft.com/office/powerpoint/2010/main" val="89762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9075144C-E75A-426F-9CC9-3A6D3F5F433D}"/>
              </a:ext>
            </a:extLst>
          </p:cNvPr>
          <p:cNvSpPr txBox="1">
            <a:spLocks noChangeArrowheads="1"/>
          </p:cNvSpPr>
          <p:nvPr/>
        </p:nvSpPr>
        <p:spPr bwMode="auto">
          <a:xfrm>
            <a:off x="0" y="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dirty="0">
                <a:solidFill>
                  <a:schemeClr val="accent2"/>
                </a:solidFill>
                <a:latin typeface="Arial" panose="020B0604020202020204" pitchFamily="34" charset="0"/>
              </a:rPr>
              <a:t>Topic Summary So Far…</a:t>
            </a:r>
          </a:p>
        </p:txBody>
      </p:sp>
      <p:sp>
        <p:nvSpPr>
          <p:cNvPr id="67587" name="Text Box 3">
            <a:extLst>
              <a:ext uri="{FF2B5EF4-FFF2-40B4-BE49-F238E27FC236}">
                <a16:creationId xmlns:a16="http://schemas.microsoft.com/office/drawing/2014/main" id="{11FC9085-0F66-429A-BBBD-E04270DFFA30}"/>
              </a:ext>
            </a:extLst>
          </p:cNvPr>
          <p:cNvSpPr txBox="1">
            <a:spLocks noChangeArrowheads="1"/>
          </p:cNvSpPr>
          <p:nvPr/>
        </p:nvSpPr>
        <p:spPr bwMode="auto">
          <a:xfrm>
            <a:off x="228600" y="9144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altLang="en-US" sz="2800">
                <a:solidFill>
                  <a:schemeClr val="accent2"/>
                </a:solidFill>
                <a:latin typeface="Arial" panose="020B0604020202020204" pitchFamily="34" charset="0"/>
              </a:rPr>
              <a:t> Force of gravity between two point masses:</a:t>
            </a:r>
          </a:p>
        </p:txBody>
      </p:sp>
      <p:pic>
        <p:nvPicPr>
          <p:cNvPr id="50180" name="Picture 4">
            <a:extLst>
              <a:ext uri="{FF2B5EF4-FFF2-40B4-BE49-F238E27FC236}">
                <a16:creationId xmlns:a16="http://schemas.microsoft.com/office/drawing/2014/main" id="{8F4989D6-DD4A-444D-8E42-C43103552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676400"/>
            <a:ext cx="21161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 Box 5">
            <a:extLst>
              <a:ext uri="{FF2B5EF4-FFF2-40B4-BE49-F238E27FC236}">
                <a16:creationId xmlns:a16="http://schemas.microsoft.com/office/drawing/2014/main" id="{B1F75F6C-5548-4326-95EA-CB34EC2E59AB}"/>
              </a:ext>
            </a:extLst>
          </p:cNvPr>
          <p:cNvSpPr txBox="1">
            <a:spLocks noChangeArrowheads="1"/>
          </p:cNvSpPr>
          <p:nvPr/>
        </p:nvSpPr>
        <p:spPr bwMode="auto">
          <a:xfrm>
            <a:off x="304800" y="2895600"/>
            <a:ext cx="769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altLang="en-US" sz="2800">
                <a:solidFill>
                  <a:schemeClr val="accent2"/>
                </a:solidFill>
                <a:latin typeface="Arial" panose="020B0604020202020204" pitchFamily="34" charset="0"/>
              </a:rPr>
              <a:t> </a:t>
            </a:r>
            <a:r>
              <a:rPr lang="en-US" altLang="en-US" sz="2800" i="1">
                <a:solidFill>
                  <a:schemeClr val="accent2"/>
                </a:solidFill>
              </a:rPr>
              <a:t>G</a:t>
            </a:r>
            <a:r>
              <a:rPr lang="en-US" altLang="en-US" sz="2800">
                <a:solidFill>
                  <a:schemeClr val="accent2"/>
                </a:solidFill>
                <a:latin typeface="Arial" panose="020B0604020202020204" pitchFamily="34" charset="0"/>
              </a:rPr>
              <a:t> is the universal gravitational constant:</a:t>
            </a:r>
          </a:p>
        </p:txBody>
      </p:sp>
      <p:pic>
        <p:nvPicPr>
          <p:cNvPr id="50182" name="Picture 6">
            <a:extLst>
              <a:ext uri="{FF2B5EF4-FFF2-40B4-BE49-F238E27FC236}">
                <a16:creationId xmlns:a16="http://schemas.microsoft.com/office/drawing/2014/main" id="{D98D989E-CF6D-40A3-B27C-4C6E9D15A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581400"/>
            <a:ext cx="4546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Text Box 7">
            <a:extLst>
              <a:ext uri="{FF2B5EF4-FFF2-40B4-BE49-F238E27FC236}">
                <a16:creationId xmlns:a16="http://schemas.microsoft.com/office/drawing/2014/main" id="{1DD06851-E8A3-4569-A7AF-D29C9DE790E8}"/>
              </a:ext>
            </a:extLst>
          </p:cNvPr>
          <p:cNvSpPr txBox="1">
            <a:spLocks noChangeArrowheads="1"/>
          </p:cNvSpPr>
          <p:nvPr/>
        </p:nvSpPr>
        <p:spPr bwMode="auto">
          <a:xfrm>
            <a:off x="304800" y="4419600"/>
            <a:ext cx="8001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altLang="en-US" sz="2800">
                <a:solidFill>
                  <a:schemeClr val="accent2"/>
                </a:solidFill>
                <a:latin typeface="Arial" panose="020B0604020202020204" pitchFamily="34" charset="0"/>
              </a:rPr>
              <a:t> In calculating gravitational forces, spherically symmetric bodies can be replaced by point masses.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anim calcmode="lin" valueType="num">
                                      <p:cBhvr additive="base">
                                        <p:cTn id="7" dur="500" fill="hold"/>
                                        <p:tgtEl>
                                          <p:spTgt spid="50180"/>
                                        </p:tgtEl>
                                        <p:attrNameLst>
                                          <p:attrName>ppt_x</p:attrName>
                                        </p:attrNameLst>
                                      </p:cBhvr>
                                      <p:tavLst>
                                        <p:tav tm="0">
                                          <p:val>
                                            <p:strVal val="#ppt_x"/>
                                          </p:val>
                                        </p:tav>
                                        <p:tav tm="100000">
                                          <p:val>
                                            <p:strVal val="#ppt_x"/>
                                          </p:val>
                                        </p:tav>
                                      </p:tavLst>
                                    </p:anim>
                                    <p:anim calcmode="lin" valueType="num">
                                      <p:cBhvr additive="base">
                                        <p:cTn id="8" dur="500" fill="hold"/>
                                        <p:tgtEl>
                                          <p:spTgt spid="5018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181"/>
                                        </p:tgtEl>
                                        <p:attrNameLst>
                                          <p:attrName>style.visibility</p:attrName>
                                        </p:attrNameLst>
                                      </p:cBhvr>
                                      <p:to>
                                        <p:strVal val="visible"/>
                                      </p:to>
                                    </p:set>
                                    <p:anim calcmode="lin" valueType="num">
                                      <p:cBhvr additive="base">
                                        <p:cTn id="13" dur="500" fill="hold"/>
                                        <p:tgtEl>
                                          <p:spTgt spid="50181"/>
                                        </p:tgtEl>
                                        <p:attrNameLst>
                                          <p:attrName>ppt_x</p:attrName>
                                        </p:attrNameLst>
                                      </p:cBhvr>
                                      <p:tavLst>
                                        <p:tav tm="0">
                                          <p:val>
                                            <p:strVal val="#ppt_x"/>
                                          </p:val>
                                        </p:tav>
                                        <p:tav tm="100000">
                                          <p:val>
                                            <p:strVal val="#ppt_x"/>
                                          </p:val>
                                        </p:tav>
                                      </p:tavLst>
                                    </p:anim>
                                    <p:anim calcmode="lin" valueType="num">
                                      <p:cBhvr additive="base">
                                        <p:cTn id="14" dur="500" fill="hold"/>
                                        <p:tgtEl>
                                          <p:spTgt spid="5018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0182"/>
                                        </p:tgtEl>
                                        <p:attrNameLst>
                                          <p:attrName>style.visibility</p:attrName>
                                        </p:attrNameLst>
                                      </p:cBhvr>
                                      <p:to>
                                        <p:strVal val="visible"/>
                                      </p:to>
                                    </p:set>
                                    <p:anim calcmode="lin" valueType="num">
                                      <p:cBhvr additive="base">
                                        <p:cTn id="19" dur="500" fill="hold"/>
                                        <p:tgtEl>
                                          <p:spTgt spid="50182"/>
                                        </p:tgtEl>
                                        <p:attrNameLst>
                                          <p:attrName>ppt_x</p:attrName>
                                        </p:attrNameLst>
                                      </p:cBhvr>
                                      <p:tavLst>
                                        <p:tav tm="0">
                                          <p:val>
                                            <p:strVal val="#ppt_x"/>
                                          </p:val>
                                        </p:tav>
                                        <p:tav tm="100000">
                                          <p:val>
                                            <p:strVal val="#ppt_x"/>
                                          </p:val>
                                        </p:tav>
                                      </p:tavLst>
                                    </p:anim>
                                    <p:anim calcmode="lin" valueType="num">
                                      <p:cBhvr additive="base">
                                        <p:cTn id="20" dur="500" fill="hold"/>
                                        <p:tgtEl>
                                          <p:spTgt spid="5018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0183"/>
                                        </p:tgtEl>
                                        <p:attrNameLst>
                                          <p:attrName>style.visibility</p:attrName>
                                        </p:attrNameLst>
                                      </p:cBhvr>
                                      <p:to>
                                        <p:strVal val="visible"/>
                                      </p:to>
                                    </p:set>
                                    <p:anim calcmode="lin" valueType="num">
                                      <p:cBhvr additive="base">
                                        <p:cTn id="25" dur="500" fill="hold"/>
                                        <p:tgtEl>
                                          <p:spTgt spid="50183"/>
                                        </p:tgtEl>
                                        <p:attrNameLst>
                                          <p:attrName>ppt_x</p:attrName>
                                        </p:attrNameLst>
                                      </p:cBhvr>
                                      <p:tavLst>
                                        <p:tav tm="0">
                                          <p:val>
                                            <p:strVal val="#ppt_x"/>
                                          </p:val>
                                        </p:tav>
                                        <p:tav tm="100000">
                                          <p:val>
                                            <p:strVal val="#ppt_x"/>
                                          </p:val>
                                        </p:tav>
                                      </p:tavLst>
                                    </p:anim>
                                    <p:anim calcmode="lin" valueType="num">
                                      <p:cBhvr additive="base">
                                        <p:cTn id="26" dur="500" fill="hold"/>
                                        <p:tgtEl>
                                          <p:spTgt spid="50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1" grpId="0"/>
      <p:bldP spid="5018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a:extLst>
              <a:ext uri="{FF2B5EF4-FFF2-40B4-BE49-F238E27FC236}">
                <a16:creationId xmlns:a16="http://schemas.microsoft.com/office/drawing/2014/main" id="{98D705B9-9C3C-4970-980C-98D88846F41E}"/>
              </a:ext>
            </a:extLst>
          </p:cNvPr>
          <p:cNvSpPr txBox="1">
            <a:spLocks noChangeArrowheads="1"/>
          </p:cNvSpPr>
          <p:nvPr/>
        </p:nvSpPr>
        <p:spPr bwMode="auto">
          <a:xfrm>
            <a:off x="0" y="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a:solidFill>
                  <a:schemeClr val="accent2"/>
                </a:solidFill>
                <a:latin typeface="Arial" panose="020B0604020202020204" pitchFamily="34" charset="0"/>
              </a:rPr>
              <a:t>Summary 2</a:t>
            </a:r>
          </a:p>
        </p:txBody>
      </p:sp>
      <p:sp>
        <p:nvSpPr>
          <p:cNvPr id="51203" name="Text Box 3">
            <a:extLst>
              <a:ext uri="{FF2B5EF4-FFF2-40B4-BE49-F238E27FC236}">
                <a16:creationId xmlns:a16="http://schemas.microsoft.com/office/drawing/2014/main" id="{1C15DAB9-C8B8-425C-84FB-C23BDD4E10AD}"/>
              </a:ext>
            </a:extLst>
          </p:cNvPr>
          <p:cNvSpPr txBox="1">
            <a:spLocks noChangeArrowheads="1"/>
          </p:cNvSpPr>
          <p:nvPr/>
        </p:nvSpPr>
        <p:spPr bwMode="auto">
          <a:xfrm>
            <a:off x="304800" y="990600"/>
            <a:ext cx="8229600" cy="5048250"/>
          </a:xfrm>
          <a:prstGeom prst="rect">
            <a:avLst/>
          </a:prstGeom>
          <a:noFill/>
          <a:ln>
            <a:noFill/>
          </a:ln>
        </p:spPr>
        <p:txBody>
          <a:bodyPr>
            <a:spAutoFit/>
          </a:bodyPr>
          <a:lstStyle>
            <a:lvl1pPr marL="457200" indent="-457200" eaLnBrk="0" hangingPunct="0">
              <a:defRPr sz="2800" b="1">
                <a:solidFill>
                  <a:schemeClr val="accent2"/>
                </a:solidFill>
                <a:latin typeface="Arial" charset="0"/>
                <a:cs typeface="Arial" charset="0"/>
              </a:defRPr>
            </a:lvl1pPr>
            <a:lvl2pPr marL="742950" indent="-285750" eaLnBrk="0" hangingPunct="0">
              <a:defRPr sz="2800" b="1">
                <a:solidFill>
                  <a:schemeClr val="accent2"/>
                </a:solidFill>
                <a:latin typeface="Arial" charset="0"/>
                <a:cs typeface="Arial" charset="0"/>
              </a:defRPr>
            </a:lvl2pPr>
            <a:lvl3pPr marL="1143000" indent="-228600" eaLnBrk="0" hangingPunct="0">
              <a:defRPr sz="2800" b="1">
                <a:solidFill>
                  <a:schemeClr val="accent2"/>
                </a:solidFill>
                <a:latin typeface="Arial" charset="0"/>
                <a:cs typeface="Arial" charset="0"/>
              </a:defRPr>
            </a:lvl3pPr>
            <a:lvl4pPr marL="1600200" indent="-228600" eaLnBrk="0" hangingPunct="0">
              <a:defRPr sz="2800" b="1">
                <a:solidFill>
                  <a:schemeClr val="accent2"/>
                </a:solidFill>
                <a:latin typeface="Arial" charset="0"/>
                <a:cs typeface="Arial" charset="0"/>
              </a:defRPr>
            </a:lvl4pPr>
            <a:lvl5pPr marL="2057400" indent="-228600" eaLnBrk="0" hangingPunct="0">
              <a:defRPr sz="2800" b="1">
                <a:solidFill>
                  <a:schemeClr val="accent2"/>
                </a:solidFill>
                <a:latin typeface="Arial" charset="0"/>
                <a:cs typeface="Arial" charset="0"/>
              </a:defRPr>
            </a:lvl5pPr>
            <a:lvl6pPr marL="2514600" indent="-228600" eaLnBrk="0" fontAlgn="base" hangingPunct="0">
              <a:spcBef>
                <a:spcPct val="0"/>
              </a:spcBef>
              <a:spcAft>
                <a:spcPct val="0"/>
              </a:spcAft>
              <a:defRPr sz="2800" b="1">
                <a:solidFill>
                  <a:schemeClr val="accent2"/>
                </a:solidFill>
                <a:latin typeface="Arial" charset="0"/>
                <a:cs typeface="Arial" charset="0"/>
              </a:defRPr>
            </a:lvl6pPr>
            <a:lvl7pPr marL="2971800" indent="-228600" eaLnBrk="0" fontAlgn="base" hangingPunct="0">
              <a:spcBef>
                <a:spcPct val="0"/>
              </a:spcBef>
              <a:spcAft>
                <a:spcPct val="0"/>
              </a:spcAft>
              <a:defRPr sz="2800" b="1">
                <a:solidFill>
                  <a:schemeClr val="accent2"/>
                </a:solidFill>
                <a:latin typeface="Arial" charset="0"/>
                <a:cs typeface="Arial" charset="0"/>
              </a:defRPr>
            </a:lvl7pPr>
            <a:lvl8pPr marL="3429000" indent="-228600" eaLnBrk="0" fontAlgn="base" hangingPunct="0">
              <a:spcBef>
                <a:spcPct val="0"/>
              </a:spcBef>
              <a:spcAft>
                <a:spcPct val="0"/>
              </a:spcAft>
              <a:defRPr sz="2800" b="1">
                <a:solidFill>
                  <a:schemeClr val="accent2"/>
                </a:solidFill>
                <a:latin typeface="Arial" charset="0"/>
                <a:cs typeface="Arial" charset="0"/>
              </a:defRPr>
            </a:lvl8pPr>
            <a:lvl9pPr marL="3886200" indent="-228600" eaLnBrk="0" fontAlgn="base" hangingPunct="0">
              <a:spcBef>
                <a:spcPct val="0"/>
              </a:spcBef>
              <a:spcAft>
                <a:spcPct val="0"/>
              </a:spcAft>
              <a:defRPr sz="2800" b="1">
                <a:solidFill>
                  <a:schemeClr val="accent2"/>
                </a:solidFill>
                <a:latin typeface="Arial" charset="0"/>
                <a:cs typeface="Arial" charset="0"/>
              </a:defRPr>
            </a:lvl9pPr>
          </a:lstStyle>
          <a:p>
            <a:pPr eaLnBrk="1" hangingPunct="1">
              <a:spcBef>
                <a:spcPct val="50000"/>
              </a:spcBef>
              <a:buFontTx/>
              <a:buChar char="•"/>
              <a:defRPr/>
            </a:pPr>
            <a:r>
              <a:rPr lang="en-US" dirty="0"/>
              <a:t> Acceleration of gravity:</a:t>
            </a:r>
          </a:p>
          <a:p>
            <a:pPr eaLnBrk="1" hangingPunct="1">
              <a:spcBef>
                <a:spcPct val="50000"/>
              </a:spcBef>
              <a:defRPr/>
            </a:pPr>
            <a:endParaRPr lang="en-US" dirty="0"/>
          </a:p>
          <a:p>
            <a:pPr eaLnBrk="1" hangingPunct="1">
              <a:spcBef>
                <a:spcPct val="50000"/>
              </a:spcBef>
              <a:buFontTx/>
              <a:buChar char="•"/>
              <a:defRPr/>
            </a:pPr>
            <a:r>
              <a:rPr lang="en-US" dirty="0"/>
              <a:t> Mass of any primary body:</a:t>
            </a:r>
          </a:p>
          <a:p>
            <a:pPr marL="0" indent="0" eaLnBrk="1" hangingPunct="1">
              <a:spcBef>
                <a:spcPct val="50000"/>
              </a:spcBef>
              <a:defRPr/>
            </a:pPr>
            <a:endParaRPr lang="en-US" dirty="0"/>
          </a:p>
          <a:p>
            <a:pPr eaLnBrk="1" hangingPunct="1">
              <a:spcBef>
                <a:spcPct val="50000"/>
              </a:spcBef>
              <a:buFontTx/>
              <a:buChar char="•"/>
              <a:defRPr/>
            </a:pPr>
            <a:r>
              <a:rPr lang="en-US" dirty="0"/>
              <a:t> </a:t>
            </a:r>
            <a:r>
              <a:rPr lang="en-US" dirty="0" err="1"/>
              <a:t>Kepler’s</a:t>
            </a:r>
            <a:r>
              <a:rPr lang="en-US" dirty="0"/>
              <a:t> 3</a:t>
            </a:r>
            <a:r>
              <a:rPr lang="en-US" baseline="30000" dirty="0"/>
              <a:t>rd</a:t>
            </a:r>
            <a:r>
              <a:rPr lang="en-US" dirty="0"/>
              <a:t> law can be derived by equating F</a:t>
            </a:r>
            <a:r>
              <a:rPr lang="en-US" baseline="-25000" dirty="0"/>
              <a:t>c</a:t>
            </a:r>
            <a:r>
              <a:rPr lang="en-US" dirty="0"/>
              <a:t> to </a:t>
            </a:r>
            <a:r>
              <a:rPr lang="en-US" dirty="0" err="1"/>
              <a:t>F</a:t>
            </a:r>
            <a:r>
              <a:rPr lang="en-US" baseline="-25000" dirty="0" err="1"/>
              <a:t>g</a:t>
            </a:r>
            <a:endParaRPr lang="en-US" baseline="-25000" dirty="0"/>
          </a:p>
          <a:p>
            <a:pPr marL="0" indent="0" eaLnBrk="1" hangingPunct="1">
              <a:spcBef>
                <a:spcPct val="50000"/>
              </a:spcBef>
              <a:defRPr/>
            </a:pPr>
            <a:endParaRPr lang="en-US" baseline="-25000" dirty="0"/>
          </a:p>
          <a:p>
            <a:pPr eaLnBrk="1" hangingPunct="1">
              <a:spcBef>
                <a:spcPct val="50000"/>
              </a:spcBef>
              <a:buFontTx/>
              <a:buChar char="•"/>
              <a:defRPr/>
            </a:pPr>
            <a:r>
              <a:rPr lang="en-US" dirty="0"/>
              <a:t>Square of orbital period is proportional to cube of orbital radius</a:t>
            </a:r>
          </a:p>
        </p:txBody>
      </p:sp>
      <p:pic>
        <p:nvPicPr>
          <p:cNvPr id="51204" name="Picture 4">
            <a:extLst>
              <a:ext uri="{FF2B5EF4-FFF2-40B4-BE49-F238E27FC236}">
                <a16:creationId xmlns:a16="http://schemas.microsoft.com/office/drawing/2014/main" id="{ECDB9C60-F5DD-4DDE-8365-CF64774E7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838200"/>
            <a:ext cx="1698625"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a:extLst>
              <a:ext uri="{FF2B5EF4-FFF2-40B4-BE49-F238E27FC236}">
                <a16:creationId xmlns:a16="http://schemas.microsoft.com/office/drawing/2014/main" id="{77184670-026A-44E5-AE00-A04AFB894151}"/>
              </a:ext>
            </a:extLst>
          </p:cNvPr>
          <p:cNvGraphicFramePr>
            <a:graphicFrameLocks noGrp="1" noChangeAspect="1"/>
          </p:cNvGraphicFramePr>
          <p:nvPr/>
        </p:nvGraphicFramePr>
        <p:xfrm>
          <a:off x="5638800" y="2173288"/>
          <a:ext cx="3021013" cy="1125537"/>
        </p:xfrm>
        <a:graphic>
          <a:graphicData uri="http://schemas.openxmlformats.org/presentationml/2006/ole">
            <mc:AlternateContent xmlns:mc="http://schemas.openxmlformats.org/markup-compatibility/2006">
              <mc:Choice xmlns:v="urn:schemas-microsoft-com:vml" Requires="v">
                <p:oleObj name="FX Equation" r:id="rId3" imgW="7447619" imgH="2771429" progId="FXEquation.Equation">
                  <p:embed/>
                </p:oleObj>
              </mc:Choice>
              <mc:Fallback>
                <p:oleObj name="FX Equation" r:id="rId3" imgW="7447619" imgH="2771429" progId="FXEquation.Equation">
                  <p:embed/>
                  <p:pic>
                    <p:nvPicPr>
                      <p:cNvPr id="0" name="Object 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173288"/>
                        <a:ext cx="3021013" cy="1125537"/>
                      </a:xfrm>
                      <a:prstGeom prst="rect">
                        <a:avLst/>
                      </a:prstGeom>
                      <a:solidFill>
                        <a:srgbClr val="FFFF99"/>
                      </a:solidFill>
                      <a:ln w="9525">
                        <a:solidFill>
                          <a:srgbClr val="0000FF"/>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 calcmode="lin" valueType="num">
                                      <p:cBhvr additive="base">
                                        <p:cTn id="7" dur="500" fill="hold"/>
                                        <p:tgtEl>
                                          <p:spTgt spid="512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04"/>
                                        </p:tgtEl>
                                        <p:attrNameLst>
                                          <p:attrName>style.visibility</p:attrName>
                                        </p:attrNameLst>
                                      </p:cBhvr>
                                      <p:to>
                                        <p:strVal val="visible"/>
                                      </p:to>
                                    </p:set>
                                    <p:anim calcmode="lin" valueType="num">
                                      <p:cBhvr additive="base">
                                        <p:cTn id="11" dur="500" fill="hold"/>
                                        <p:tgtEl>
                                          <p:spTgt spid="51204"/>
                                        </p:tgtEl>
                                        <p:attrNameLst>
                                          <p:attrName>ppt_x</p:attrName>
                                        </p:attrNameLst>
                                      </p:cBhvr>
                                      <p:tavLst>
                                        <p:tav tm="0">
                                          <p:val>
                                            <p:strVal val="#ppt_x"/>
                                          </p:val>
                                        </p:tav>
                                        <p:tav tm="100000">
                                          <p:val>
                                            <p:strVal val="#ppt_x"/>
                                          </p:val>
                                        </p:tav>
                                      </p:tavLst>
                                    </p:anim>
                                    <p:anim calcmode="lin" valueType="num">
                                      <p:cBhvr additive="base">
                                        <p:cTn id="12" dur="500" fill="hold"/>
                                        <p:tgtEl>
                                          <p:spTgt spid="5120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1203">
                                            <p:txEl>
                                              <p:pRg st="2" end="2"/>
                                            </p:txEl>
                                          </p:spTgt>
                                        </p:tgtEl>
                                        <p:attrNameLst>
                                          <p:attrName>style.visibility</p:attrName>
                                        </p:attrNameLst>
                                      </p:cBhvr>
                                      <p:to>
                                        <p:strVal val="visible"/>
                                      </p:to>
                                    </p:set>
                                    <p:anim calcmode="lin" valueType="num">
                                      <p:cBhvr additive="base">
                                        <p:cTn id="17" dur="500" fill="hold"/>
                                        <p:tgtEl>
                                          <p:spTgt spid="5120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20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51203">
                                            <p:txEl>
                                              <p:pRg st="4" end="4"/>
                                            </p:txEl>
                                          </p:spTgt>
                                        </p:tgtEl>
                                        <p:attrNameLst>
                                          <p:attrName>style.visibility</p:attrName>
                                        </p:attrNameLst>
                                      </p:cBhvr>
                                      <p:to>
                                        <p:strVal val="visible"/>
                                      </p:to>
                                    </p:set>
                                    <p:anim calcmode="lin" valueType="num">
                                      <p:cBhvr additive="base">
                                        <p:cTn id="27" dur="500" fill="hold"/>
                                        <p:tgtEl>
                                          <p:spTgt spid="5120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2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51203">
                                            <p:txEl>
                                              <p:pRg st="6" end="6"/>
                                            </p:txEl>
                                          </p:spTgt>
                                        </p:tgtEl>
                                        <p:attrNameLst>
                                          <p:attrName>style.visibility</p:attrName>
                                        </p:attrNameLst>
                                      </p:cBhvr>
                                      <p:to>
                                        <p:strVal val="visible"/>
                                      </p:to>
                                    </p:set>
                                    <p:anim calcmode="lin" valueType="num">
                                      <p:cBhvr additive="base">
                                        <p:cTn id="33" dur="500" fill="hold"/>
                                        <p:tgtEl>
                                          <p:spTgt spid="5120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120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a:extLst>
              <a:ext uri="{FF2B5EF4-FFF2-40B4-BE49-F238E27FC236}">
                <a16:creationId xmlns:a16="http://schemas.microsoft.com/office/drawing/2014/main" id="{D15330D6-6D90-43D7-B183-B51898D15084}"/>
              </a:ext>
            </a:extLst>
          </p:cNvPr>
          <p:cNvSpPr txBox="1">
            <a:spLocks noChangeArrowheads="1"/>
          </p:cNvSpPr>
          <p:nvPr/>
        </p:nvSpPr>
        <p:spPr bwMode="auto">
          <a:xfrm>
            <a:off x="0" y="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a:solidFill>
                  <a:schemeClr val="accent2"/>
                </a:solidFill>
                <a:latin typeface="Arial" panose="020B0604020202020204" pitchFamily="34" charset="0"/>
              </a:rPr>
              <a:t>Summary 3</a:t>
            </a:r>
          </a:p>
        </p:txBody>
      </p:sp>
      <p:sp>
        <p:nvSpPr>
          <p:cNvPr id="51203" name="Text Box 3">
            <a:extLst>
              <a:ext uri="{FF2B5EF4-FFF2-40B4-BE49-F238E27FC236}">
                <a16:creationId xmlns:a16="http://schemas.microsoft.com/office/drawing/2014/main" id="{EF8C9DE9-2724-4CA7-97C7-F79DB6FD4BA2}"/>
              </a:ext>
            </a:extLst>
          </p:cNvPr>
          <p:cNvSpPr txBox="1">
            <a:spLocks noChangeArrowheads="1"/>
          </p:cNvSpPr>
          <p:nvPr/>
        </p:nvSpPr>
        <p:spPr bwMode="auto">
          <a:xfrm>
            <a:off x="304800" y="990600"/>
            <a:ext cx="82296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altLang="en-US" sz="2800" dirty="0">
                <a:solidFill>
                  <a:schemeClr val="accent2"/>
                </a:solidFill>
                <a:latin typeface="Arial" panose="020B0604020202020204" pitchFamily="34" charset="0"/>
              </a:rPr>
              <a:t>A geosynchronous/geostationary orbit is parallel with the equator and has period = 24 hours.</a:t>
            </a:r>
          </a:p>
          <a:p>
            <a:pPr eaLnBrk="1" hangingPunct="1">
              <a:spcBef>
                <a:spcPct val="50000"/>
              </a:spcBef>
            </a:pPr>
            <a:r>
              <a:rPr lang="en-US" altLang="en-US" sz="2800" dirty="0">
                <a:solidFill>
                  <a:schemeClr val="accent2"/>
                </a:solidFill>
                <a:latin typeface="Arial" panose="020B0604020202020204" pitchFamily="34" charset="0"/>
              </a:rPr>
              <a:t>Polar orbits circle the Earth in a north-south direction</a:t>
            </a:r>
          </a:p>
          <a:p>
            <a:pPr eaLnBrk="1" hangingPunct="1">
              <a:spcBef>
                <a:spcPct val="50000"/>
              </a:spcBef>
            </a:pPr>
            <a:r>
              <a:rPr lang="en-US" altLang="en-US" sz="2800" dirty="0">
                <a:solidFill>
                  <a:schemeClr val="accent2"/>
                </a:solidFill>
                <a:latin typeface="Arial" panose="020B0604020202020204" pitchFamily="34" charset="0"/>
              </a:rPr>
              <a:t>LEOs are closer, allowing easy launch and better imagery of the planet surface.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 calcmode="lin" valueType="num">
                                      <p:cBhvr additive="base">
                                        <p:cTn id="7" dur="500" fill="hold"/>
                                        <p:tgtEl>
                                          <p:spTgt spid="512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03">
                                            <p:txEl>
                                              <p:pRg st="1" end="1"/>
                                            </p:txEl>
                                          </p:spTgt>
                                        </p:tgtEl>
                                        <p:attrNameLst>
                                          <p:attrName>style.visibility</p:attrName>
                                        </p:attrNameLst>
                                      </p:cBhvr>
                                      <p:to>
                                        <p:strVal val="visible"/>
                                      </p:to>
                                    </p:set>
                                    <p:anim calcmode="lin" valueType="num">
                                      <p:cBhvr additive="base">
                                        <p:cTn id="13" dur="500" fill="hold"/>
                                        <p:tgtEl>
                                          <p:spTgt spid="512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03">
                                            <p:txEl>
                                              <p:pRg st="2" end="2"/>
                                            </p:txEl>
                                          </p:spTgt>
                                        </p:tgtEl>
                                        <p:attrNameLst>
                                          <p:attrName>style.visibility</p:attrName>
                                        </p:attrNameLst>
                                      </p:cBhvr>
                                      <p:to>
                                        <p:strVal val="visible"/>
                                      </p:to>
                                    </p:set>
                                    <p:anim calcmode="lin" valueType="num">
                                      <p:cBhvr additive="base">
                                        <p:cTn id="19" dur="500" fill="hold"/>
                                        <p:tgtEl>
                                          <p:spTgt spid="512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in a Gravitational Field</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44196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rPr>
              <a:t>In order to lift an object in a gravitational field, energy must be given to that object.</a:t>
            </a:r>
          </a:p>
          <a:p>
            <a:pPr eaLnBrk="1" hangingPunct="1">
              <a:spcBef>
                <a:spcPct val="50000"/>
              </a:spcBef>
              <a:buFontTx/>
              <a:buNone/>
            </a:pPr>
            <a:r>
              <a:rPr lang="en-US" altLang="en-US" sz="2800" dirty="0">
                <a:solidFill>
                  <a:schemeClr val="accent2"/>
                </a:solidFill>
                <a:latin typeface="Arial" panose="020B0604020202020204" pitchFamily="34" charset="0"/>
              </a:rPr>
              <a:t>The gain in (potential) energy is given by:</a:t>
            </a:r>
          </a:p>
          <a:p>
            <a:pPr algn="ctr" eaLnBrk="1" hangingPunct="1">
              <a:spcBef>
                <a:spcPct val="50000"/>
              </a:spcBef>
              <a:buFontTx/>
              <a:buNone/>
            </a:pPr>
            <a:r>
              <a:rPr lang="en-US" altLang="en-US" sz="2800" dirty="0">
                <a:solidFill>
                  <a:schemeClr val="accent2"/>
                </a:solidFill>
                <a:latin typeface="Arial" panose="020B0604020202020204" pitchFamily="34" charset="0"/>
              </a:rPr>
              <a:t>E = </a:t>
            </a:r>
            <a:r>
              <a:rPr lang="en-US" altLang="en-US" sz="2800" dirty="0" err="1">
                <a:solidFill>
                  <a:schemeClr val="accent2"/>
                </a:solidFill>
                <a:latin typeface="Arial" panose="020B0604020202020204" pitchFamily="34" charset="0"/>
              </a:rPr>
              <a:t>mgh</a:t>
            </a:r>
            <a:endParaRPr lang="en-US" altLang="en-US" sz="2800" dirty="0">
              <a:solidFill>
                <a:schemeClr val="accent2"/>
              </a:solidFill>
              <a:latin typeface="Arial" panose="020B0604020202020204" pitchFamily="34" charset="0"/>
            </a:endParaRPr>
          </a:p>
        </p:txBody>
      </p:sp>
      <p:sp>
        <p:nvSpPr>
          <p:cNvPr id="2" name="Rectangle 1">
            <a:extLst>
              <a:ext uri="{FF2B5EF4-FFF2-40B4-BE49-F238E27FC236}">
                <a16:creationId xmlns:a16="http://schemas.microsoft.com/office/drawing/2014/main" id="{1DD8B89F-A130-4292-AE7C-5BAC21CBDF50}"/>
              </a:ext>
            </a:extLst>
          </p:cNvPr>
          <p:cNvSpPr/>
          <p:nvPr/>
        </p:nvSpPr>
        <p:spPr bwMode="auto">
          <a:xfrm>
            <a:off x="5105399" y="3581400"/>
            <a:ext cx="3657599" cy="381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4" name="Straight Arrow Connector 3">
            <a:extLst>
              <a:ext uri="{FF2B5EF4-FFF2-40B4-BE49-F238E27FC236}">
                <a16:creationId xmlns:a16="http://schemas.microsoft.com/office/drawing/2014/main" id="{9127CBF8-3CC1-47F0-AA21-CB1A361AFDDA}"/>
              </a:ext>
            </a:extLst>
          </p:cNvPr>
          <p:cNvCxnSpPr/>
          <p:nvPr/>
        </p:nvCxnSpPr>
        <p:spPr bwMode="auto">
          <a:xfrm>
            <a:off x="51054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983C455E-B235-4E44-9977-64314095DD24}"/>
              </a:ext>
            </a:extLst>
          </p:cNvPr>
          <p:cNvCxnSpPr/>
          <p:nvPr/>
        </p:nvCxnSpPr>
        <p:spPr bwMode="auto">
          <a:xfrm>
            <a:off x="57150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1182359C-61DF-45E2-82DD-841CD03B6276}"/>
              </a:ext>
            </a:extLst>
          </p:cNvPr>
          <p:cNvCxnSpPr/>
          <p:nvPr/>
        </p:nvCxnSpPr>
        <p:spPr bwMode="auto">
          <a:xfrm>
            <a:off x="63246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A8867079-7692-47DC-BACE-0F4B43318FD3}"/>
              </a:ext>
            </a:extLst>
          </p:cNvPr>
          <p:cNvCxnSpPr/>
          <p:nvPr/>
        </p:nvCxnSpPr>
        <p:spPr bwMode="auto">
          <a:xfrm>
            <a:off x="69342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FEF12ADD-8FEB-4F9A-8881-8164789CBA37}"/>
              </a:ext>
            </a:extLst>
          </p:cNvPr>
          <p:cNvCxnSpPr/>
          <p:nvPr/>
        </p:nvCxnSpPr>
        <p:spPr bwMode="auto">
          <a:xfrm>
            <a:off x="75438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258EB1B-6054-4BC6-B44D-4AC6142A4FEF}"/>
              </a:ext>
            </a:extLst>
          </p:cNvPr>
          <p:cNvCxnSpPr/>
          <p:nvPr/>
        </p:nvCxnSpPr>
        <p:spPr bwMode="auto">
          <a:xfrm>
            <a:off x="81534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2FEABA42-CE52-48B1-B33B-AF12F8FFE5E7}"/>
              </a:ext>
            </a:extLst>
          </p:cNvPr>
          <p:cNvCxnSpPr/>
          <p:nvPr/>
        </p:nvCxnSpPr>
        <p:spPr bwMode="auto">
          <a:xfrm>
            <a:off x="87630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Rectangle 4">
            <a:extLst>
              <a:ext uri="{FF2B5EF4-FFF2-40B4-BE49-F238E27FC236}">
                <a16:creationId xmlns:a16="http://schemas.microsoft.com/office/drawing/2014/main" id="{098FC9B3-8AC1-4813-95A9-E461721F477E}"/>
              </a:ext>
            </a:extLst>
          </p:cNvPr>
          <p:cNvSpPr/>
          <p:nvPr/>
        </p:nvSpPr>
        <p:spPr bwMode="auto">
          <a:xfrm>
            <a:off x="6400800" y="3124200"/>
            <a:ext cx="457199" cy="4572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13" name="Straight Arrow Connector 12">
            <a:extLst>
              <a:ext uri="{FF2B5EF4-FFF2-40B4-BE49-F238E27FC236}">
                <a16:creationId xmlns:a16="http://schemas.microsoft.com/office/drawing/2014/main" id="{3F166455-5E5F-4624-9359-A2B43B346D55}"/>
              </a:ext>
            </a:extLst>
          </p:cNvPr>
          <p:cNvCxnSpPr/>
          <p:nvPr/>
        </p:nvCxnSpPr>
        <p:spPr bwMode="auto">
          <a:xfrm>
            <a:off x="7086600" y="1447800"/>
            <a:ext cx="0" cy="2133600"/>
          </a:xfrm>
          <a:prstGeom prst="straightConnector1">
            <a:avLst/>
          </a:prstGeom>
          <a:solidFill>
            <a:schemeClr val="accent1"/>
          </a:solidFill>
          <a:ln w="19050" cap="flat" cmpd="sng" algn="ctr">
            <a:solidFill>
              <a:srgbClr val="FF0000"/>
            </a:solidFill>
            <a:prstDash val="dash"/>
            <a:round/>
            <a:headEnd type="triangle"/>
            <a:tailEnd type="triangle"/>
          </a:ln>
          <a:effectLst/>
        </p:spPr>
      </p:cxnSp>
      <p:sp>
        <p:nvSpPr>
          <p:cNvPr id="16" name="Text Box 3">
            <a:extLst>
              <a:ext uri="{FF2B5EF4-FFF2-40B4-BE49-F238E27FC236}">
                <a16:creationId xmlns:a16="http://schemas.microsoft.com/office/drawing/2014/main" id="{16E284A5-F7A0-4418-A2EA-1C0B6D98CFD3}"/>
              </a:ext>
            </a:extLst>
          </p:cNvPr>
          <p:cNvSpPr txBox="1">
            <a:spLocks noChangeArrowheads="1"/>
          </p:cNvSpPr>
          <p:nvPr/>
        </p:nvSpPr>
        <p:spPr bwMode="auto">
          <a:xfrm>
            <a:off x="7105652" y="2326824"/>
            <a:ext cx="4952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dirty="0">
                <a:solidFill>
                  <a:srgbClr val="FF0000"/>
                </a:solidFill>
                <a:latin typeface="Arial" panose="020B0604020202020204" pitchFamily="34" charset="0"/>
              </a:rPr>
              <a:t>h</a:t>
            </a:r>
          </a:p>
        </p:txBody>
      </p:sp>
    </p:spTree>
    <p:extLst>
      <p:ext uri="{BB962C8B-B14F-4D97-AF65-F5344CB8AC3E}">
        <p14:creationId xmlns:p14="http://schemas.microsoft.com/office/powerpoint/2010/main" val="21701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par>
                          <p:cTn id="30" fill="hold">
                            <p:stCondLst>
                              <p:cond delay="2000"/>
                            </p:stCondLst>
                            <p:childTnLst>
                              <p:par>
                                <p:cTn id="31" presetID="22" presetClass="entr" presetSubtype="1"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500"/>
                                        <p:tgtEl>
                                          <p:spTgt spid="10"/>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par>
                          <p:cTn id="38" fill="hold">
                            <p:stCondLst>
                              <p:cond delay="3000"/>
                            </p:stCondLst>
                            <p:childTnLst>
                              <p:par>
                                <p:cTn id="39" presetID="22" presetClass="entr" presetSubtype="1"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1"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80">
                                          <p:stCondLst>
                                            <p:cond delay="0"/>
                                          </p:stCondLst>
                                        </p:cTn>
                                        <p:tgtEl>
                                          <p:spTgt spid="5"/>
                                        </p:tgtEl>
                                      </p:cBhvr>
                                    </p:animEffect>
                                    <p:anim calcmode="lin" valueType="num">
                                      <p:cBhvr>
                                        <p:cTn id="4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2" dur="26">
                                          <p:stCondLst>
                                            <p:cond delay="650"/>
                                          </p:stCondLst>
                                        </p:cTn>
                                        <p:tgtEl>
                                          <p:spTgt spid="5"/>
                                        </p:tgtEl>
                                      </p:cBhvr>
                                      <p:to x="100000" y="60000"/>
                                    </p:animScale>
                                    <p:animScale>
                                      <p:cBhvr>
                                        <p:cTn id="53" dur="166" decel="50000">
                                          <p:stCondLst>
                                            <p:cond delay="676"/>
                                          </p:stCondLst>
                                        </p:cTn>
                                        <p:tgtEl>
                                          <p:spTgt spid="5"/>
                                        </p:tgtEl>
                                      </p:cBhvr>
                                      <p:to x="100000" y="100000"/>
                                    </p:animScale>
                                    <p:animScale>
                                      <p:cBhvr>
                                        <p:cTn id="54" dur="26">
                                          <p:stCondLst>
                                            <p:cond delay="1312"/>
                                          </p:stCondLst>
                                        </p:cTn>
                                        <p:tgtEl>
                                          <p:spTgt spid="5"/>
                                        </p:tgtEl>
                                      </p:cBhvr>
                                      <p:to x="100000" y="80000"/>
                                    </p:animScale>
                                    <p:animScale>
                                      <p:cBhvr>
                                        <p:cTn id="55" dur="166" decel="50000">
                                          <p:stCondLst>
                                            <p:cond delay="1338"/>
                                          </p:stCondLst>
                                        </p:cTn>
                                        <p:tgtEl>
                                          <p:spTgt spid="5"/>
                                        </p:tgtEl>
                                      </p:cBhvr>
                                      <p:to x="100000" y="100000"/>
                                    </p:animScale>
                                    <p:animScale>
                                      <p:cBhvr>
                                        <p:cTn id="56" dur="26">
                                          <p:stCondLst>
                                            <p:cond delay="1642"/>
                                          </p:stCondLst>
                                        </p:cTn>
                                        <p:tgtEl>
                                          <p:spTgt spid="5"/>
                                        </p:tgtEl>
                                      </p:cBhvr>
                                      <p:to x="100000" y="90000"/>
                                    </p:animScale>
                                    <p:animScale>
                                      <p:cBhvr>
                                        <p:cTn id="57" dur="166" decel="50000">
                                          <p:stCondLst>
                                            <p:cond delay="1668"/>
                                          </p:stCondLst>
                                        </p:cTn>
                                        <p:tgtEl>
                                          <p:spTgt spid="5"/>
                                        </p:tgtEl>
                                      </p:cBhvr>
                                      <p:to x="100000" y="100000"/>
                                    </p:animScale>
                                    <p:animScale>
                                      <p:cBhvr>
                                        <p:cTn id="58" dur="26">
                                          <p:stCondLst>
                                            <p:cond delay="1808"/>
                                          </p:stCondLst>
                                        </p:cTn>
                                        <p:tgtEl>
                                          <p:spTgt spid="5"/>
                                        </p:tgtEl>
                                      </p:cBhvr>
                                      <p:to x="100000" y="95000"/>
                                    </p:animScale>
                                    <p:animScale>
                                      <p:cBhvr>
                                        <p:cTn id="59" dur="166" decel="50000">
                                          <p:stCondLst>
                                            <p:cond delay="1834"/>
                                          </p:stCondLst>
                                        </p:cTn>
                                        <p:tgtEl>
                                          <p:spTgt spid="5"/>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64" presetClass="path" presetSubtype="0" accel="50000" decel="50000" fill="hold" grpId="0" nodeType="clickEffect">
                                  <p:stCondLst>
                                    <p:cond delay="0"/>
                                  </p:stCondLst>
                                  <p:childTnLst>
                                    <p:animMotion origin="layout" path="M 0 0 L 0 -0.25 E" pathEditMode="relative" ptsTypes="">
                                      <p:cBhvr>
                                        <p:cTn id="63" dur="2000" fill="hold"/>
                                        <p:tgtEl>
                                          <p:spTgt spid="5"/>
                                        </p:tgtEl>
                                        <p:attrNameLst>
                                          <p:attrName>ppt_x</p:attrName>
                                          <p:attrName>ppt_y</p:attrName>
                                        </p:attrNameLst>
                                      </p:cBhvr>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8195">
                                            <p:txEl>
                                              <p:pRg st="1" end="1"/>
                                            </p:txEl>
                                          </p:spTgt>
                                        </p:tgtEl>
                                        <p:attrNameLst>
                                          <p:attrName>style.visibility</p:attrName>
                                        </p:attrNameLst>
                                      </p:cBhvr>
                                      <p:to>
                                        <p:strVal val="visible"/>
                                      </p:to>
                                    </p:set>
                                    <p:animEffect transition="in" filter="fade">
                                      <p:cBhvr>
                                        <p:cTn id="68" dur="500"/>
                                        <p:tgtEl>
                                          <p:spTgt spid="8195">
                                            <p:txEl>
                                              <p:pRg st="1" end="1"/>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8195">
                                            <p:txEl>
                                              <p:pRg st="2" end="2"/>
                                            </p:txEl>
                                          </p:spTgt>
                                        </p:tgtEl>
                                        <p:attrNameLst>
                                          <p:attrName>style.visibility</p:attrName>
                                        </p:attrNameLst>
                                      </p:cBhvr>
                                      <p:to>
                                        <p:strVal val="visible"/>
                                      </p:to>
                                    </p:set>
                                    <p:animEffect transition="in" filter="fade">
                                      <p:cBhvr>
                                        <p:cTn id="71" dur="500"/>
                                        <p:tgtEl>
                                          <p:spTgt spid="8195">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wipe(down)">
                                      <p:cBhvr>
                                        <p:cTn id="76" dur="500"/>
                                        <p:tgtEl>
                                          <p:spTgt spid="13"/>
                                        </p:tgtEl>
                                      </p:cBhvr>
                                    </p:animEffect>
                                  </p:childTnLst>
                                </p:cTn>
                              </p:par>
                            </p:childTnLst>
                          </p:cTn>
                        </p:par>
                        <p:par>
                          <p:cTn id="77" fill="hold">
                            <p:stCondLst>
                              <p:cond delay="500"/>
                            </p:stCondLst>
                            <p:childTnLst>
                              <p:par>
                                <p:cTn id="78" presetID="22" presetClass="entr" presetSubtype="4"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ipe(down)">
                                      <p:cBhvr>
                                        <p:cTn id="8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5" grpId="1" animBg="1"/>
      <p:bldP spid="1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in a Gravitational Field</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44196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rPr>
              <a:t>A force must be applied to the object in order to overcome (i.e. balance) the weight force, allowing the object to ascend with constant velocity (or we could apply a greater force and have it accelerate upwards, but we’ll stick with the minimum force required for now).</a:t>
            </a:r>
            <a:endParaRPr lang="en-US" altLang="en-US" sz="2800" dirty="0">
              <a:solidFill>
                <a:schemeClr val="accent2"/>
              </a:solidFill>
              <a:latin typeface="Arial" panose="020B0604020202020204" pitchFamily="34" charset="0"/>
            </a:endParaRPr>
          </a:p>
        </p:txBody>
      </p:sp>
      <p:sp>
        <p:nvSpPr>
          <p:cNvPr id="2" name="Rectangle 1">
            <a:extLst>
              <a:ext uri="{FF2B5EF4-FFF2-40B4-BE49-F238E27FC236}">
                <a16:creationId xmlns:a16="http://schemas.microsoft.com/office/drawing/2014/main" id="{1DD8B89F-A130-4292-AE7C-5BAC21CBDF50}"/>
              </a:ext>
            </a:extLst>
          </p:cNvPr>
          <p:cNvSpPr/>
          <p:nvPr/>
        </p:nvSpPr>
        <p:spPr bwMode="auto">
          <a:xfrm>
            <a:off x="5105399" y="3581400"/>
            <a:ext cx="3657599" cy="381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4" name="Straight Arrow Connector 3">
            <a:extLst>
              <a:ext uri="{FF2B5EF4-FFF2-40B4-BE49-F238E27FC236}">
                <a16:creationId xmlns:a16="http://schemas.microsoft.com/office/drawing/2014/main" id="{9127CBF8-3CC1-47F0-AA21-CB1A361AFDDA}"/>
              </a:ext>
            </a:extLst>
          </p:cNvPr>
          <p:cNvCxnSpPr/>
          <p:nvPr/>
        </p:nvCxnSpPr>
        <p:spPr bwMode="auto">
          <a:xfrm>
            <a:off x="51054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983C455E-B235-4E44-9977-64314095DD24}"/>
              </a:ext>
            </a:extLst>
          </p:cNvPr>
          <p:cNvCxnSpPr/>
          <p:nvPr/>
        </p:nvCxnSpPr>
        <p:spPr bwMode="auto">
          <a:xfrm>
            <a:off x="57150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1182359C-61DF-45E2-82DD-841CD03B6276}"/>
              </a:ext>
            </a:extLst>
          </p:cNvPr>
          <p:cNvCxnSpPr/>
          <p:nvPr/>
        </p:nvCxnSpPr>
        <p:spPr bwMode="auto">
          <a:xfrm>
            <a:off x="63246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A8867079-7692-47DC-BACE-0F4B43318FD3}"/>
              </a:ext>
            </a:extLst>
          </p:cNvPr>
          <p:cNvCxnSpPr/>
          <p:nvPr/>
        </p:nvCxnSpPr>
        <p:spPr bwMode="auto">
          <a:xfrm>
            <a:off x="69342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FEF12ADD-8FEB-4F9A-8881-8164789CBA37}"/>
              </a:ext>
            </a:extLst>
          </p:cNvPr>
          <p:cNvCxnSpPr/>
          <p:nvPr/>
        </p:nvCxnSpPr>
        <p:spPr bwMode="auto">
          <a:xfrm>
            <a:off x="75438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258EB1B-6054-4BC6-B44D-4AC6142A4FEF}"/>
              </a:ext>
            </a:extLst>
          </p:cNvPr>
          <p:cNvCxnSpPr/>
          <p:nvPr/>
        </p:nvCxnSpPr>
        <p:spPr bwMode="auto">
          <a:xfrm>
            <a:off x="81534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2FEABA42-CE52-48B1-B33B-AF12F8FFE5E7}"/>
              </a:ext>
            </a:extLst>
          </p:cNvPr>
          <p:cNvCxnSpPr/>
          <p:nvPr/>
        </p:nvCxnSpPr>
        <p:spPr bwMode="auto">
          <a:xfrm>
            <a:off x="87630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Rectangle 4">
            <a:extLst>
              <a:ext uri="{FF2B5EF4-FFF2-40B4-BE49-F238E27FC236}">
                <a16:creationId xmlns:a16="http://schemas.microsoft.com/office/drawing/2014/main" id="{098FC9B3-8AC1-4813-95A9-E461721F477E}"/>
              </a:ext>
            </a:extLst>
          </p:cNvPr>
          <p:cNvSpPr/>
          <p:nvPr/>
        </p:nvSpPr>
        <p:spPr bwMode="auto">
          <a:xfrm>
            <a:off x="6400800" y="1371600"/>
            <a:ext cx="457199" cy="4572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13" name="Straight Arrow Connector 12">
            <a:extLst>
              <a:ext uri="{FF2B5EF4-FFF2-40B4-BE49-F238E27FC236}">
                <a16:creationId xmlns:a16="http://schemas.microsoft.com/office/drawing/2014/main" id="{3F166455-5E5F-4624-9359-A2B43B346D55}"/>
              </a:ext>
            </a:extLst>
          </p:cNvPr>
          <p:cNvCxnSpPr/>
          <p:nvPr/>
        </p:nvCxnSpPr>
        <p:spPr bwMode="auto">
          <a:xfrm>
            <a:off x="7086600" y="1447800"/>
            <a:ext cx="0" cy="2133600"/>
          </a:xfrm>
          <a:prstGeom prst="straightConnector1">
            <a:avLst/>
          </a:prstGeom>
          <a:solidFill>
            <a:schemeClr val="accent1"/>
          </a:solidFill>
          <a:ln w="19050" cap="flat" cmpd="sng" algn="ctr">
            <a:solidFill>
              <a:srgbClr val="FF0000"/>
            </a:solidFill>
            <a:prstDash val="dash"/>
            <a:round/>
            <a:headEnd type="triangle"/>
            <a:tailEnd type="triangle"/>
          </a:ln>
          <a:effectLst/>
        </p:spPr>
      </p:cxnSp>
      <p:sp>
        <p:nvSpPr>
          <p:cNvPr id="16" name="Text Box 3">
            <a:extLst>
              <a:ext uri="{FF2B5EF4-FFF2-40B4-BE49-F238E27FC236}">
                <a16:creationId xmlns:a16="http://schemas.microsoft.com/office/drawing/2014/main" id="{16E284A5-F7A0-4418-A2EA-1C0B6D98CFD3}"/>
              </a:ext>
            </a:extLst>
          </p:cNvPr>
          <p:cNvSpPr txBox="1">
            <a:spLocks noChangeArrowheads="1"/>
          </p:cNvSpPr>
          <p:nvPr/>
        </p:nvSpPr>
        <p:spPr bwMode="auto">
          <a:xfrm>
            <a:off x="7105652" y="2326824"/>
            <a:ext cx="4952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dirty="0">
                <a:solidFill>
                  <a:srgbClr val="FF0000"/>
                </a:solidFill>
                <a:latin typeface="Arial" panose="020B0604020202020204" pitchFamily="34" charset="0"/>
              </a:rPr>
              <a:t>h</a:t>
            </a:r>
          </a:p>
        </p:txBody>
      </p:sp>
    </p:spTree>
    <p:extLst>
      <p:ext uri="{BB962C8B-B14F-4D97-AF65-F5344CB8AC3E}">
        <p14:creationId xmlns:p14="http://schemas.microsoft.com/office/powerpoint/2010/main" val="21031209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in a Gravitational Field</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44196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rPr>
              <a:t>Since we are applying a force over a distance, we are doing Work on the object, against (or on) the gravitational field.</a:t>
            </a:r>
          </a:p>
          <a:p>
            <a:pPr algn="ctr" eaLnBrk="1" hangingPunct="1">
              <a:spcBef>
                <a:spcPct val="50000"/>
              </a:spcBef>
              <a:buFontTx/>
              <a:buNone/>
            </a:pPr>
            <a:r>
              <a:rPr lang="en-US" altLang="en-US" sz="2800" dirty="0">
                <a:solidFill>
                  <a:schemeClr val="accent2"/>
                </a:solidFill>
                <a:latin typeface="Arial" panose="020B0604020202020204" pitchFamily="34" charset="0"/>
              </a:rPr>
              <a:t>W = F . s ,    s = h</a:t>
            </a:r>
          </a:p>
          <a:p>
            <a:pPr algn="ctr" eaLnBrk="1" hangingPunct="1">
              <a:spcBef>
                <a:spcPct val="50000"/>
              </a:spcBef>
              <a:buFontTx/>
              <a:buNone/>
            </a:pPr>
            <a:r>
              <a:rPr lang="en-US" altLang="en-US" sz="2800" dirty="0">
                <a:solidFill>
                  <a:schemeClr val="accent2"/>
                </a:solidFill>
                <a:latin typeface="Arial" panose="020B0604020202020204" pitchFamily="34" charset="0"/>
              </a:rPr>
              <a:t>W = F . h</a:t>
            </a:r>
          </a:p>
        </p:txBody>
      </p:sp>
      <p:sp>
        <p:nvSpPr>
          <p:cNvPr id="2" name="Rectangle 1">
            <a:extLst>
              <a:ext uri="{FF2B5EF4-FFF2-40B4-BE49-F238E27FC236}">
                <a16:creationId xmlns:a16="http://schemas.microsoft.com/office/drawing/2014/main" id="{1DD8B89F-A130-4292-AE7C-5BAC21CBDF50}"/>
              </a:ext>
            </a:extLst>
          </p:cNvPr>
          <p:cNvSpPr/>
          <p:nvPr/>
        </p:nvSpPr>
        <p:spPr bwMode="auto">
          <a:xfrm>
            <a:off x="5105399" y="3581400"/>
            <a:ext cx="3657599" cy="381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4" name="Straight Arrow Connector 3">
            <a:extLst>
              <a:ext uri="{FF2B5EF4-FFF2-40B4-BE49-F238E27FC236}">
                <a16:creationId xmlns:a16="http://schemas.microsoft.com/office/drawing/2014/main" id="{9127CBF8-3CC1-47F0-AA21-CB1A361AFDDA}"/>
              </a:ext>
            </a:extLst>
          </p:cNvPr>
          <p:cNvCxnSpPr/>
          <p:nvPr/>
        </p:nvCxnSpPr>
        <p:spPr bwMode="auto">
          <a:xfrm>
            <a:off x="51054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983C455E-B235-4E44-9977-64314095DD24}"/>
              </a:ext>
            </a:extLst>
          </p:cNvPr>
          <p:cNvCxnSpPr/>
          <p:nvPr/>
        </p:nvCxnSpPr>
        <p:spPr bwMode="auto">
          <a:xfrm>
            <a:off x="57150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1182359C-61DF-45E2-82DD-841CD03B6276}"/>
              </a:ext>
            </a:extLst>
          </p:cNvPr>
          <p:cNvCxnSpPr/>
          <p:nvPr/>
        </p:nvCxnSpPr>
        <p:spPr bwMode="auto">
          <a:xfrm>
            <a:off x="63246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A8867079-7692-47DC-BACE-0F4B43318FD3}"/>
              </a:ext>
            </a:extLst>
          </p:cNvPr>
          <p:cNvCxnSpPr/>
          <p:nvPr/>
        </p:nvCxnSpPr>
        <p:spPr bwMode="auto">
          <a:xfrm>
            <a:off x="69342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FEF12ADD-8FEB-4F9A-8881-8164789CBA37}"/>
              </a:ext>
            </a:extLst>
          </p:cNvPr>
          <p:cNvCxnSpPr/>
          <p:nvPr/>
        </p:nvCxnSpPr>
        <p:spPr bwMode="auto">
          <a:xfrm>
            <a:off x="75438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258EB1B-6054-4BC6-B44D-4AC6142A4FEF}"/>
              </a:ext>
            </a:extLst>
          </p:cNvPr>
          <p:cNvCxnSpPr/>
          <p:nvPr/>
        </p:nvCxnSpPr>
        <p:spPr bwMode="auto">
          <a:xfrm>
            <a:off x="81534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2FEABA42-CE52-48B1-B33B-AF12F8FFE5E7}"/>
              </a:ext>
            </a:extLst>
          </p:cNvPr>
          <p:cNvCxnSpPr/>
          <p:nvPr/>
        </p:nvCxnSpPr>
        <p:spPr bwMode="auto">
          <a:xfrm>
            <a:off x="87630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Rectangle 4">
            <a:extLst>
              <a:ext uri="{FF2B5EF4-FFF2-40B4-BE49-F238E27FC236}">
                <a16:creationId xmlns:a16="http://schemas.microsoft.com/office/drawing/2014/main" id="{098FC9B3-8AC1-4813-95A9-E461721F477E}"/>
              </a:ext>
            </a:extLst>
          </p:cNvPr>
          <p:cNvSpPr/>
          <p:nvPr/>
        </p:nvSpPr>
        <p:spPr bwMode="auto">
          <a:xfrm>
            <a:off x="6400800" y="1371600"/>
            <a:ext cx="457199" cy="4572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13" name="Straight Arrow Connector 12">
            <a:extLst>
              <a:ext uri="{FF2B5EF4-FFF2-40B4-BE49-F238E27FC236}">
                <a16:creationId xmlns:a16="http://schemas.microsoft.com/office/drawing/2014/main" id="{3F166455-5E5F-4624-9359-A2B43B346D55}"/>
              </a:ext>
            </a:extLst>
          </p:cNvPr>
          <p:cNvCxnSpPr/>
          <p:nvPr/>
        </p:nvCxnSpPr>
        <p:spPr bwMode="auto">
          <a:xfrm>
            <a:off x="7086600" y="1447800"/>
            <a:ext cx="0" cy="2133600"/>
          </a:xfrm>
          <a:prstGeom prst="straightConnector1">
            <a:avLst/>
          </a:prstGeom>
          <a:solidFill>
            <a:schemeClr val="accent1"/>
          </a:solidFill>
          <a:ln w="19050" cap="flat" cmpd="sng" algn="ctr">
            <a:solidFill>
              <a:srgbClr val="FF0000"/>
            </a:solidFill>
            <a:prstDash val="dash"/>
            <a:round/>
            <a:headEnd type="triangle"/>
            <a:tailEnd type="triangle"/>
          </a:ln>
          <a:effectLst/>
        </p:spPr>
      </p:cxnSp>
      <p:sp>
        <p:nvSpPr>
          <p:cNvPr id="16" name="Text Box 3">
            <a:extLst>
              <a:ext uri="{FF2B5EF4-FFF2-40B4-BE49-F238E27FC236}">
                <a16:creationId xmlns:a16="http://schemas.microsoft.com/office/drawing/2014/main" id="{16E284A5-F7A0-4418-A2EA-1C0B6D98CFD3}"/>
              </a:ext>
            </a:extLst>
          </p:cNvPr>
          <p:cNvSpPr txBox="1">
            <a:spLocks noChangeArrowheads="1"/>
          </p:cNvSpPr>
          <p:nvPr/>
        </p:nvSpPr>
        <p:spPr bwMode="auto">
          <a:xfrm>
            <a:off x="7105652" y="2326824"/>
            <a:ext cx="4952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dirty="0">
                <a:solidFill>
                  <a:srgbClr val="FF0000"/>
                </a:solidFill>
                <a:latin typeface="Arial" panose="020B0604020202020204" pitchFamily="34" charset="0"/>
              </a:rPr>
              <a:t>h</a:t>
            </a:r>
          </a:p>
        </p:txBody>
      </p:sp>
      <p:sp>
        <p:nvSpPr>
          <p:cNvPr id="15" name="Text Box 3">
            <a:extLst>
              <a:ext uri="{FF2B5EF4-FFF2-40B4-BE49-F238E27FC236}">
                <a16:creationId xmlns:a16="http://schemas.microsoft.com/office/drawing/2014/main" id="{63C3DC5D-225C-4060-84D9-C4F5FE8C0A9B}"/>
              </a:ext>
            </a:extLst>
          </p:cNvPr>
          <p:cNvSpPr txBox="1">
            <a:spLocks noChangeArrowheads="1"/>
          </p:cNvSpPr>
          <p:nvPr/>
        </p:nvSpPr>
        <p:spPr bwMode="auto">
          <a:xfrm>
            <a:off x="342903" y="4829756"/>
            <a:ext cx="8496294"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rPr>
              <a:t>Since we need only apply a force that is equal in magnitude to the weight force:</a:t>
            </a:r>
          </a:p>
          <a:p>
            <a:pPr algn="ctr" eaLnBrk="1" hangingPunct="1">
              <a:spcBef>
                <a:spcPct val="50000"/>
              </a:spcBef>
              <a:buFontTx/>
              <a:buNone/>
            </a:pPr>
            <a:r>
              <a:rPr lang="en-US" altLang="en-US" sz="2800" dirty="0">
                <a:solidFill>
                  <a:schemeClr val="accent2"/>
                </a:solidFill>
                <a:latin typeface="Arial" panose="020B0604020202020204" pitchFamily="34" charset="0"/>
              </a:rPr>
              <a:t>F = mg</a:t>
            </a:r>
          </a:p>
        </p:txBody>
      </p:sp>
    </p:spTree>
    <p:extLst>
      <p:ext uri="{BB962C8B-B14F-4D97-AF65-F5344CB8AC3E}">
        <p14:creationId xmlns:p14="http://schemas.microsoft.com/office/powerpoint/2010/main" val="8135287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in a Gravitational Field</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4419600"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rPr>
              <a:t>Therefore</a:t>
            </a:r>
          </a:p>
          <a:p>
            <a:pPr algn="ctr" eaLnBrk="1" hangingPunct="1">
              <a:spcBef>
                <a:spcPct val="50000"/>
              </a:spcBef>
              <a:buFontTx/>
              <a:buNone/>
            </a:pPr>
            <a:r>
              <a:rPr lang="en-US" altLang="en-US" sz="2800" dirty="0">
                <a:solidFill>
                  <a:schemeClr val="accent2"/>
                </a:solidFill>
                <a:latin typeface="Arial" panose="020B0604020202020204" pitchFamily="34" charset="0"/>
              </a:rPr>
              <a:t>W = F . h</a:t>
            </a:r>
          </a:p>
          <a:p>
            <a:pPr algn="ctr" eaLnBrk="1" hangingPunct="1">
              <a:spcBef>
                <a:spcPct val="50000"/>
              </a:spcBef>
              <a:buFontTx/>
              <a:buNone/>
            </a:pPr>
            <a:r>
              <a:rPr lang="en-US" altLang="en-US" sz="2800" dirty="0">
                <a:solidFill>
                  <a:schemeClr val="accent2"/>
                </a:solidFill>
                <a:latin typeface="Arial" panose="020B0604020202020204" pitchFamily="34" charset="0"/>
              </a:rPr>
              <a:t>&amp;</a:t>
            </a:r>
          </a:p>
          <a:p>
            <a:pPr algn="ctr" eaLnBrk="1" hangingPunct="1">
              <a:spcBef>
                <a:spcPct val="50000"/>
              </a:spcBef>
              <a:buFontTx/>
              <a:buNone/>
            </a:pPr>
            <a:r>
              <a:rPr lang="en-US" altLang="en-US" sz="2800" dirty="0">
                <a:solidFill>
                  <a:schemeClr val="accent2"/>
                </a:solidFill>
                <a:latin typeface="Arial" panose="020B0604020202020204" pitchFamily="34" charset="0"/>
              </a:rPr>
              <a:t>F = mg</a:t>
            </a:r>
          </a:p>
          <a:p>
            <a:pPr eaLnBrk="1" hangingPunct="1">
              <a:spcBef>
                <a:spcPct val="50000"/>
              </a:spcBef>
              <a:buFontTx/>
              <a:buNone/>
            </a:pPr>
            <a:r>
              <a:rPr lang="en-US" altLang="en-US" sz="2800" dirty="0">
                <a:solidFill>
                  <a:schemeClr val="accent2"/>
                </a:solidFill>
                <a:latin typeface="Arial" panose="020B0604020202020204" pitchFamily="34" charset="0"/>
              </a:rPr>
              <a:t>Substituting…</a:t>
            </a:r>
          </a:p>
          <a:p>
            <a:pPr algn="ctr" eaLnBrk="1" hangingPunct="1">
              <a:spcBef>
                <a:spcPct val="50000"/>
              </a:spcBef>
              <a:buFontTx/>
              <a:buNone/>
            </a:pPr>
            <a:r>
              <a:rPr lang="en-US" altLang="en-US" sz="2800" dirty="0">
                <a:solidFill>
                  <a:schemeClr val="accent2"/>
                </a:solidFill>
                <a:latin typeface="Arial" panose="020B0604020202020204" pitchFamily="34" charset="0"/>
              </a:rPr>
              <a:t>W = </a:t>
            </a:r>
            <a:r>
              <a:rPr lang="en-US" altLang="en-US" sz="2800" dirty="0" err="1">
                <a:solidFill>
                  <a:schemeClr val="accent2"/>
                </a:solidFill>
                <a:latin typeface="Arial" panose="020B0604020202020204" pitchFamily="34" charset="0"/>
              </a:rPr>
              <a:t>mgh</a:t>
            </a:r>
            <a:endParaRPr lang="en-US" altLang="en-US" sz="2800" dirty="0">
              <a:solidFill>
                <a:schemeClr val="accent2"/>
              </a:solidFill>
              <a:latin typeface="Arial" panose="020B0604020202020204" pitchFamily="34" charset="0"/>
            </a:endParaRPr>
          </a:p>
        </p:txBody>
      </p:sp>
      <p:sp>
        <p:nvSpPr>
          <p:cNvPr id="2" name="Rectangle 1">
            <a:extLst>
              <a:ext uri="{FF2B5EF4-FFF2-40B4-BE49-F238E27FC236}">
                <a16:creationId xmlns:a16="http://schemas.microsoft.com/office/drawing/2014/main" id="{1DD8B89F-A130-4292-AE7C-5BAC21CBDF50}"/>
              </a:ext>
            </a:extLst>
          </p:cNvPr>
          <p:cNvSpPr/>
          <p:nvPr/>
        </p:nvSpPr>
        <p:spPr bwMode="auto">
          <a:xfrm>
            <a:off x="5105399" y="3581400"/>
            <a:ext cx="3657599" cy="381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4" name="Straight Arrow Connector 3">
            <a:extLst>
              <a:ext uri="{FF2B5EF4-FFF2-40B4-BE49-F238E27FC236}">
                <a16:creationId xmlns:a16="http://schemas.microsoft.com/office/drawing/2014/main" id="{9127CBF8-3CC1-47F0-AA21-CB1A361AFDDA}"/>
              </a:ext>
            </a:extLst>
          </p:cNvPr>
          <p:cNvCxnSpPr/>
          <p:nvPr/>
        </p:nvCxnSpPr>
        <p:spPr bwMode="auto">
          <a:xfrm>
            <a:off x="51054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983C455E-B235-4E44-9977-64314095DD24}"/>
              </a:ext>
            </a:extLst>
          </p:cNvPr>
          <p:cNvCxnSpPr/>
          <p:nvPr/>
        </p:nvCxnSpPr>
        <p:spPr bwMode="auto">
          <a:xfrm>
            <a:off x="57150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1182359C-61DF-45E2-82DD-841CD03B6276}"/>
              </a:ext>
            </a:extLst>
          </p:cNvPr>
          <p:cNvCxnSpPr/>
          <p:nvPr/>
        </p:nvCxnSpPr>
        <p:spPr bwMode="auto">
          <a:xfrm>
            <a:off x="63246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A8867079-7692-47DC-BACE-0F4B43318FD3}"/>
              </a:ext>
            </a:extLst>
          </p:cNvPr>
          <p:cNvCxnSpPr/>
          <p:nvPr/>
        </p:nvCxnSpPr>
        <p:spPr bwMode="auto">
          <a:xfrm>
            <a:off x="69342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FEF12ADD-8FEB-4F9A-8881-8164789CBA37}"/>
              </a:ext>
            </a:extLst>
          </p:cNvPr>
          <p:cNvCxnSpPr/>
          <p:nvPr/>
        </p:nvCxnSpPr>
        <p:spPr bwMode="auto">
          <a:xfrm>
            <a:off x="75438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0258EB1B-6054-4BC6-B44D-4AC6142A4FEF}"/>
              </a:ext>
            </a:extLst>
          </p:cNvPr>
          <p:cNvCxnSpPr/>
          <p:nvPr/>
        </p:nvCxnSpPr>
        <p:spPr bwMode="auto">
          <a:xfrm>
            <a:off x="81534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2FEABA42-CE52-48B1-B33B-AF12F8FFE5E7}"/>
              </a:ext>
            </a:extLst>
          </p:cNvPr>
          <p:cNvCxnSpPr/>
          <p:nvPr/>
        </p:nvCxnSpPr>
        <p:spPr bwMode="auto">
          <a:xfrm>
            <a:off x="8763000" y="1447800"/>
            <a:ext cx="0" cy="2133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Rectangle 4">
            <a:extLst>
              <a:ext uri="{FF2B5EF4-FFF2-40B4-BE49-F238E27FC236}">
                <a16:creationId xmlns:a16="http://schemas.microsoft.com/office/drawing/2014/main" id="{098FC9B3-8AC1-4813-95A9-E461721F477E}"/>
              </a:ext>
            </a:extLst>
          </p:cNvPr>
          <p:cNvSpPr/>
          <p:nvPr/>
        </p:nvSpPr>
        <p:spPr bwMode="auto">
          <a:xfrm>
            <a:off x="6400800" y="1371600"/>
            <a:ext cx="457199" cy="4572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13" name="Straight Arrow Connector 12">
            <a:extLst>
              <a:ext uri="{FF2B5EF4-FFF2-40B4-BE49-F238E27FC236}">
                <a16:creationId xmlns:a16="http://schemas.microsoft.com/office/drawing/2014/main" id="{3F166455-5E5F-4624-9359-A2B43B346D55}"/>
              </a:ext>
            </a:extLst>
          </p:cNvPr>
          <p:cNvCxnSpPr/>
          <p:nvPr/>
        </p:nvCxnSpPr>
        <p:spPr bwMode="auto">
          <a:xfrm>
            <a:off x="7086600" y="1447800"/>
            <a:ext cx="0" cy="2133600"/>
          </a:xfrm>
          <a:prstGeom prst="straightConnector1">
            <a:avLst/>
          </a:prstGeom>
          <a:solidFill>
            <a:schemeClr val="accent1"/>
          </a:solidFill>
          <a:ln w="19050" cap="flat" cmpd="sng" algn="ctr">
            <a:solidFill>
              <a:srgbClr val="FF0000"/>
            </a:solidFill>
            <a:prstDash val="dash"/>
            <a:round/>
            <a:headEnd type="triangle"/>
            <a:tailEnd type="triangle"/>
          </a:ln>
          <a:effectLst/>
        </p:spPr>
      </p:cxnSp>
      <p:sp>
        <p:nvSpPr>
          <p:cNvPr id="16" name="Text Box 3">
            <a:extLst>
              <a:ext uri="{FF2B5EF4-FFF2-40B4-BE49-F238E27FC236}">
                <a16:creationId xmlns:a16="http://schemas.microsoft.com/office/drawing/2014/main" id="{16E284A5-F7A0-4418-A2EA-1C0B6D98CFD3}"/>
              </a:ext>
            </a:extLst>
          </p:cNvPr>
          <p:cNvSpPr txBox="1">
            <a:spLocks noChangeArrowheads="1"/>
          </p:cNvSpPr>
          <p:nvPr/>
        </p:nvSpPr>
        <p:spPr bwMode="auto">
          <a:xfrm>
            <a:off x="7105652" y="2326824"/>
            <a:ext cx="4952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dirty="0">
                <a:solidFill>
                  <a:srgbClr val="FF0000"/>
                </a:solidFill>
                <a:latin typeface="Arial" panose="020B0604020202020204" pitchFamily="34" charset="0"/>
              </a:rPr>
              <a:t>h</a:t>
            </a:r>
          </a:p>
        </p:txBody>
      </p:sp>
      <p:sp>
        <p:nvSpPr>
          <p:cNvPr id="15" name="Text Box 3">
            <a:extLst>
              <a:ext uri="{FF2B5EF4-FFF2-40B4-BE49-F238E27FC236}">
                <a16:creationId xmlns:a16="http://schemas.microsoft.com/office/drawing/2014/main" id="{63C3DC5D-225C-4060-84D9-C4F5FE8C0A9B}"/>
              </a:ext>
            </a:extLst>
          </p:cNvPr>
          <p:cNvSpPr txBox="1">
            <a:spLocks noChangeArrowheads="1"/>
          </p:cNvSpPr>
          <p:nvPr/>
        </p:nvSpPr>
        <p:spPr bwMode="auto">
          <a:xfrm>
            <a:off x="342903" y="5028962"/>
            <a:ext cx="849629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rPr>
              <a:t>Of course, this is the same as the result that we normally get for gravitational potential energy, ergo doing work on an object = giving it energy.</a:t>
            </a:r>
            <a:endParaRPr lang="en-US" altLang="en-US" sz="2800"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3697716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in a Gravitational Field</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83820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However, the reality is that this equation only holds for objects that are fairly close to the Earth, where the assumption that g = 9.8 m/s/s still holds.</a:t>
            </a:r>
          </a:p>
          <a:p>
            <a:pPr eaLnBrk="1" hangingPunct="1">
              <a:spcBef>
                <a:spcPct val="50000"/>
              </a:spcBef>
              <a:buFontTx/>
              <a:buNone/>
            </a:pPr>
            <a:r>
              <a:rPr lang="en-US" altLang="en-US" sz="2800" dirty="0">
                <a:solidFill>
                  <a:schemeClr val="accent2"/>
                </a:solidFill>
                <a:latin typeface="+mn-lt"/>
              </a:rPr>
              <a:t>We have already seen that this is not the case for greater distances from Earth.</a:t>
            </a:r>
          </a:p>
          <a:p>
            <a:pPr eaLnBrk="1" hangingPunct="1">
              <a:spcBef>
                <a:spcPct val="50000"/>
              </a:spcBef>
              <a:buFontTx/>
              <a:buNone/>
            </a:pPr>
            <a:r>
              <a:rPr lang="en-US" altLang="en-US" sz="2800" dirty="0">
                <a:solidFill>
                  <a:schemeClr val="accent2"/>
                </a:solidFill>
                <a:latin typeface="+mn-lt"/>
              </a:rPr>
              <a:t>Let’s find a better equation to use…</a:t>
            </a:r>
          </a:p>
        </p:txBody>
      </p:sp>
    </p:spTree>
    <p:extLst>
      <p:ext uri="{BB962C8B-B14F-4D97-AF65-F5344CB8AC3E}">
        <p14:creationId xmlns:p14="http://schemas.microsoft.com/office/powerpoint/2010/main" val="28931544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in a Gravitational Field</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83820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For this exercise, we are going to say that E</a:t>
            </a:r>
            <a:r>
              <a:rPr lang="en-US" altLang="en-US" sz="2800" baseline="-25000" dirty="0">
                <a:solidFill>
                  <a:schemeClr val="accent2"/>
                </a:solidFill>
                <a:latin typeface="+mn-lt"/>
              </a:rPr>
              <a:t>P</a:t>
            </a:r>
            <a:r>
              <a:rPr lang="en-US" altLang="en-US" sz="2800" dirty="0">
                <a:solidFill>
                  <a:schemeClr val="accent2"/>
                </a:solidFill>
                <a:latin typeface="+mn-lt"/>
              </a:rPr>
              <a:t> = U (this is a Physics convention).</a:t>
            </a:r>
          </a:p>
          <a:p>
            <a:pPr algn="ctr" eaLnBrk="1" hangingPunct="1">
              <a:spcBef>
                <a:spcPct val="50000"/>
              </a:spcBef>
              <a:buFontTx/>
              <a:buNone/>
            </a:pPr>
            <a:r>
              <a:rPr lang="en-US" altLang="en-US" sz="2800" dirty="0">
                <a:solidFill>
                  <a:schemeClr val="accent2"/>
                </a:solidFill>
                <a:latin typeface="+mn-lt"/>
              </a:rPr>
              <a:t>U = </a:t>
            </a:r>
            <a:r>
              <a:rPr lang="en-US" altLang="en-US" sz="2800" dirty="0" err="1">
                <a:solidFill>
                  <a:schemeClr val="accent2"/>
                </a:solidFill>
                <a:latin typeface="+mn-lt"/>
              </a:rPr>
              <a:t>mgh</a:t>
            </a:r>
            <a:r>
              <a:rPr lang="en-US" altLang="en-US" sz="2800" dirty="0">
                <a:solidFill>
                  <a:schemeClr val="accent2"/>
                </a:solidFill>
                <a:latin typeface="+mn-lt"/>
              </a:rPr>
              <a:t> ,   g = </a:t>
            </a:r>
            <a:r>
              <a:rPr lang="en-US" altLang="en-US" sz="2800" u="sng" dirty="0">
                <a:solidFill>
                  <a:schemeClr val="accent2"/>
                </a:solidFill>
                <a:latin typeface="+mn-lt"/>
              </a:rPr>
              <a:t>GM</a:t>
            </a:r>
            <a:r>
              <a:rPr lang="en-US" altLang="en-US" sz="2800" dirty="0">
                <a:solidFill>
                  <a:schemeClr val="accent2"/>
                </a:solidFill>
                <a:latin typeface="+mn-lt"/>
              </a:rPr>
              <a:t>   , h = r</a:t>
            </a:r>
          </a:p>
          <a:p>
            <a:pPr algn="ctr" eaLnBrk="1" hangingPunct="1">
              <a:spcBef>
                <a:spcPts val="0"/>
              </a:spcBef>
              <a:buFontTx/>
              <a:buNone/>
            </a:pPr>
            <a:r>
              <a:rPr lang="en-US" altLang="en-US" sz="2800" dirty="0">
                <a:solidFill>
                  <a:schemeClr val="accent2"/>
                </a:solidFill>
                <a:latin typeface="+mn-lt"/>
              </a:rPr>
              <a:t>              r</a:t>
            </a:r>
            <a:r>
              <a:rPr lang="en-US" altLang="en-US" sz="2800" baseline="30000" dirty="0">
                <a:solidFill>
                  <a:schemeClr val="accent2"/>
                </a:solidFill>
                <a:latin typeface="+mn-lt"/>
              </a:rPr>
              <a:t>2</a:t>
            </a:r>
            <a:r>
              <a:rPr lang="en-US" altLang="en-US" sz="2800" dirty="0">
                <a:solidFill>
                  <a:schemeClr val="accent2"/>
                </a:solidFill>
                <a:latin typeface="+mn-lt"/>
              </a:rPr>
              <a:t> </a:t>
            </a:r>
          </a:p>
          <a:p>
            <a:pPr eaLnBrk="1" hangingPunct="1">
              <a:spcBef>
                <a:spcPct val="50000"/>
              </a:spcBef>
              <a:buFontTx/>
              <a:buNone/>
            </a:pPr>
            <a:r>
              <a:rPr lang="en-US" altLang="en-US" sz="2800" dirty="0">
                <a:solidFill>
                  <a:schemeClr val="accent2"/>
                </a:solidFill>
                <a:latin typeface="+mn-lt"/>
              </a:rPr>
              <a:t>Therefore…</a:t>
            </a:r>
          </a:p>
          <a:p>
            <a:pPr algn="ctr" eaLnBrk="1" hangingPunct="1">
              <a:spcBef>
                <a:spcPct val="50000"/>
              </a:spcBef>
              <a:buFontTx/>
              <a:buNone/>
            </a:pPr>
            <a:r>
              <a:rPr lang="en-US" altLang="en-US" sz="2800" dirty="0">
                <a:solidFill>
                  <a:schemeClr val="accent2"/>
                </a:solidFill>
                <a:latin typeface="+mn-lt"/>
              </a:rPr>
              <a:t>U = m(</a:t>
            </a:r>
            <a:r>
              <a:rPr lang="en-US" altLang="en-US" sz="2800" u="sng" dirty="0">
                <a:solidFill>
                  <a:schemeClr val="accent2"/>
                </a:solidFill>
              </a:rPr>
              <a:t>GM</a:t>
            </a:r>
            <a:r>
              <a:rPr lang="en-US" altLang="en-US" sz="2800" dirty="0">
                <a:solidFill>
                  <a:schemeClr val="accent2"/>
                </a:solidFill>
              </a:rPr>
              <a:t>)r</a:t>
            </a:r>
            <a:endParaRPr lang="en-US" altLang="en-US" sz="2800" u="sng" dirty="0">
              <a:solidFill>
                <a:schemeClr val="accent2"/>
              </a:solidFill>
            </a:endParaRPr>
          </a:p>
          <a:p>
            <a:pPr algn="ctr" eaLnBrk="1" hangingPunct="1">
              <a:spcBef>
                <a:spcPts val="0"/>
              </a:spcBef>
              <a:buFontTx/>
              <a:buNone/>
            </a:pPr>
            <a:r>
              <a:rPr lang="en-US" altLang="en-US" sz="2800" dirty="0">
                <a:solidFill>
                  <a:schemeClr val="accent2"/>
                </a:solidFill>
              </a:rPr>
              <a:t>          r</a:t>
            </a:r>
            <a:r>
              <a:rPr lang="en-US" altLang="en-US" sz="2800" baseline="30000" dirty="0">
                <a:solidFill>
                  <a:schemeClr val="accent2"/>
                </a:solidFill>
              </a:rPr>
              <a:t>2</a:t>
            </a:r>
            <a:r>
              <a:rPr lang="en-US" altLang="en-US" sz="2800" dirty="0">
                <a:solidFill>
                  <a:schemeClr val="accent2"/>
                </a:solidFill>
              </a:rPr>
              <a:t> </a:t>
            </a:r>
          </a:p>
          <a:p>
            <a:pPr algn="ctr" eaLnBrk="1" hangingPunct="1">
              <a:spcBef>
                <a:spcPct val="50000"/>
              </a:spcBef>
              <a:buFontTx/>
              <a:buNone/>
            </a:pPr>
            <a:r>
              <a:rPr lang="en-US" altLang="en-US" sz="2800" dirty="0">
                <a:solidFill>
                  <a:schemeClr val="accent2"/>
                </a:solidFill>
                <a:latin typeface="+mn-lt"/>
              </a:rPr>
              <a:t>U = </a:t>
            </a:r>
            <a:r>
              <a:rPr lang="en-US" altLang="en-US" sz="2800" u="sng" dirty="0" err="1">
                <a:solidFill>
                  <a:schemeClr val="accent2"/>
                </a:solidFill>
                <a:latin typeface="+mn-lt"/>
              </a:rPr>
              <a:t>GMm</a:t>
            </a:r>
            <a:endParaRPr lang="en-US" altLang="en-US" sz="2800" u="sng" dirty="0">
              <a:solidFill>
                <a:schemeClr val="accent2"/>
              </a:solidFill>
              <a:latin typeface="+mn-lt"/>
            </a:endParaRPr>
          </a:p>
          <a:p>
            <a:pPr algn="ctr" eaLnBrk="1" hangingPunct="1">
              <a:spcBef>
                <a:spcPts val="0"/>
              </a:spcBef>
              <a:buFontTx/>
              <a:buNone/>
            </a:pPr>
            <a:r>
              <a:rPr lang="en-US" altLang="en-US" sz="2800" dirty="0">
                <a:solidFill>
                  <a:schemeClr val="accent2"/>
                </a:solidFill>
                <a:latin typeface="+mn-lt"/>
              </a:rPr>
              <a:t>      r</a:t>
            </a:r>
          </a:p>
        </p:txBody>
      </p:sp>
      <p:sp>
        <p:nvSpPr>
          <p:cNvPr id="2" name="Rectangle 1">
            <a:extLst>
              <a:ext uri="{FF2B5EF4-FFF2-40B4-BE49-F238E27FC236}">
                <a16:creationId xmlns:a16="http://schemas.microsoft.com/office/drawing/2014/main" id="{8BA199C6-C375-49B1-8678-FA51B7EC13A8}"/>
              </a:ext>
            </a:extLst>
          </p:cNvPr>
          <p:cNvSpPr/>
          <p:nvPr/>
        </p:nvSpPr>
        <p:spPr bwMode="auto">
          <a:xfrm>
            <a:off x="3657600" y="5029200"/>
            <a:ext cx="1905000" cy="9144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5" name="Text Box 3">
            <a:extLst>
              <a:ext uri="{FF2B5EF4-FFF2-40B4-BE49-F238E27FC236}">
                <a16:creationId xmlns:a16="http://schemas.microsoft.com/office/drawing/2014/main" id="{92E26407-8885-4522-B506-A8E2F549F52C}"/>
              </a:ext>
            </a:extLst>
          </p:cNvPr>
          <p:cNvSpPr txBox="1">
            <a:spLocks noChangeArrowheads="1"/>
          </p:cNvSpPr>
          <p:nvPr/>
        </p:nvSpPr>
        <p:spPr bwMode="auto">
          <a:xfrm>
            <a:off x="6096000" y="4886235"/>
            <a:ext cx="2362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dirty="0">
                <a:solidFill>
                  <a:schemeClr val="accent2"/>
                </a:solidFill>
                <a:latin typeface="+mn-lt"/>
              </a:rPr>
              <a:t>*Should technically be negative as point where U = 0 is an infinite distance away.</a:t>
            </a:r>
          </a:p>
        </p:txBody>
      </p:sp>
    </p:spTree>
    <p:extLst>
      <p:ext uri="{BB962C8B-B14F-4D97-AF65-F5344CB8AC3E}">
        <p14:creationId xmlns:p14="http://schemas.microsoft.com/office/powerpoint/2010/main" val="80110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on Satellites</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8382000"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We know the following:</a:t>
            </a:r>
          </a:p>
          <a:p>
            <a:pPr eaLnBrk="1" hangingPunct="1">
              <a:spcBef>
                <a:spcPct val="50000"/>
              </a:spcBef>
              <a:buFontTx/>
              <a:buNone/>
            </a:pPr>
            <a:endParaRPr lang="en-US" altLang="en-US" sz="2800" dirty="0">
              <a:solidFill>
                <a:schemeClr val="accent2"/>
              </a:solidFill>
              <a:latin typeface="+mn-lt"/>
            </a:endParaRPr>
          </a:p>
          <a:p>
            <a:pPr eaLnBrk="1" hangingPunct="1">
              <a:spcBef>
                <a:spcPct val="50000"/>
              </a:spcBef>
              <a:buFontTx/>
              <a:buNone/>
            </a:pPr>
            <a:endParaRPr lang="en-US" altLang="en-US" sz="2800" dirty="0">
              <a:solidFill>
                <a:schemeClr val="accent2"/>
              </a:solidFill>
              <a:latin typeface="+mn-lt"/>
            </a:endParaRPr>
          </a:p>
          <a:p>
            <a:pPr eaLnBrk="1" hangingPunct="1">
              <a:spcBef>
                <a:spcPct val="50000"/>
              </a:spcBef>
              <a:buFontTx/>
              <a:buNone/>
            </a:pPr>
            <a:endParaRPr lang="en-US" altLang="en-US" sz="2800" dirty="0">
              <a:solidFill>
                <a:schemeClr val="accent2"/>
              </a:solidFill>
              <a:latin typeface="+mn-lt"/>
            </a:endParaRPr>
          </a:p>
          <a:p>
            <a:pPr eaLnBrk="1" hangingPunct="1">
              <a:spcBef>
                <a:spcPct val="50000"/>
              </a:spcBef>
              <a:buFontTx/>
              <a:buNone/>
            </a:pPr>
            <a:endParaRPr lang="en-US" altLang="en-US" sz="2800" dirty="0">
              <a:solidFill>
                <a:schemeClr val="accent2"/>
              </a:solidFill>
              <a:latin typeface="+mn-lt"/>
            </a:endParaRPr>
          </a:p>
          <a:p>
            <a:pPr eaLnBrk="1" hangingPunct="1">
              <a:spcBef>
                <a:spcPct val="50000"/>
              </a:spcBef>
              <a:buFontTx/>
              <a:buNone/>
            </a:pPr>
            <a:r>
              <a:rPr lang="en-US" altLang="en-US" sz="2800" dirty="0">
                <a:solidFill>
                  <a:schemeClr val="accent2"/>
                </a:solidFill>
                <a:latin typeface="+mn-lt"/>
              </a:rPr>
              <a:t>Substituting…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697B3B-280B-45A4-AA00-B65E3058EB2C}"/>
                  </a:ext>
                </a:extLst>
              </p:cNvPr>
              <p:cNvSpPr txBox="1"/>
              <p:nvPr/>
            </p:nvSpPr>
            <p:spPr>
              <a:xfrm>
                <a:off x="3572944" y="1807496"/>
                <a:ext cx="199811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1" i="1" smtClean="0">
                          <a:latin typeface="Cambria Math" panose="02040503050406030204" pitchFamily="18" charset="0"/>
                        </a:rPr>
                        <m:t>𝑼</m:t>
                      </m:r>
                      <m:r>
                        <a:rPr lang="en-AU" b="1" i="1" smtClean="0">
                          <a:latin typeface="Cambria Math" panose="02040503050406030204" pitchFamily="18" charset="0"/>
                        </a:rPr>
                        <m:t>=</m:t>
                      </m:r>
                      <m:f>
                        <m:fPr>
                          <m:ctrlPr>
                            <a:rPr lang="en-AU" b="1" i="1" smtClean="0">
                              <a:latin typeface="Cambria Math" panose="02040503050406030204" pitchFamily="18" charset="0"/>
                            </a:rPr>
                          </m:ctrlPr>
                        </m:fPr>
                        <m:num>
                          <m:r>
                            <a:rPr lang="en-AU" b="1" i="1" smtClean="0">
                              <a:latin typeface="Cambria Math" panose="02040503050406030204" pitchFamily="18" charset="0"/>
                            </a:rPr>
                            <m:t>−</m:t>
                          </m:r>
                          <m:r>
                            <a:rPr lang="en-AU" b="1" i="1" smtClean="0">
                              <a:latin typeface="Cambria Math" panose="02040503050406030204" pitchFamily="18" charset="0"/>
                            </a:rPr>
                            <m:t>𝑮𝑴𝒎</m:t>
                          </m:r>
                        </m:num>
                        <m:den>
                          <m:r>
                            <a:rPr lang="en-AU" b="1" i="1" smtClean="0">
                              <a:latin typeface="Cambria Math" panose="02040503050406030204" pitchFamily="18" charset="0"/>
                            </a:rPr>
                            <m:t>𝒓</m:t>
                          </m:r>
                        </m:den>
                      </m:f>
                    </m:oMath>
                  </m:oMathPara>
                </a14:m>
                <a:endParaRPr lang="en-AU" dirty="0"/>
              </a:p>
            </p:txBody>
          </p:sp>
        </mc:Choice>
        <mc:Fallback xmlns="">
          <p:sp>
            <p:nvSpPr>
              <p:cNvPr id="3" name="TextBox 2">
                <a:extLst>
                  <a:ext uri="{FF2B5EF4-FFF2-40B4-BE49-F238E27FC236}">
                    <a16:creationId xmlns:a16="http://schemas.microsoft.com/office/drawing/2014/main" id="{1E697B3B-280B-45A4-AA00-B65E3058EB2C}"/>
                  </a:ext>
                </a:extLst>
              </p:cNvPr>
              <p:cNvSpPr txBox="1">
                <a:spLocks noRot="1" noChangeAspect="1" noMove="1" noResize="1" noEditPoints="1" noAdjustHandles="1" noChangeArrowheads="1" noChangeShapeType="1" noTextEdit="1"/>
              </p:cNvSpPr>
              <p:nvPr/>
            </p:nvSpPr>
            <p:spPr>
              <a:xfrm>
                <a:off x="3572944" y="1807496"/>
                <a:ext cx="1998111" cy="806631"/>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72DB2B-823B-4592-9B38-18680F3539CB}"/>
                  </a:ext>
                </a:extLst>
              </p:cNvPr>
              <p:cNvSpPr txBox="1"/>
              <p:nvPr/>
            </p:nvSpPr>
            <p:spPr>
              <a:xfrm>
                <a:off x="5029200" y="2674537"/>
                <a:ext cx="2560060"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1" i="1" smtClean="0">
                              <a:latin typeface="Cambria Math" panose="02040503050406030204" pitchFamily="18" charset="0"/>
                            </a:rPr>
                            <m:t>𝒗</m:t>
                          </m:r>
                        </m:e>
                        <m:sub>
                          <m:r>
                            <a:rPr lang="en-AU" b="1" i="1" smtClean="0">
                              <a:latin typeface="Cambria Math" panose="02040503050406030204" pitchFamily="18" charset="0"/>
                            </a:rPr>
                            <m:t>𝒐𝒓𝒃𝒊𝒕𝒂𝒍</m:t>
                          </m:r>
                        </m:sub>
                      </m:sSub>
                      <m:r>
                        <a:rPr lang="en-AU" b="1" i="1" smtClean="0">
                          <a:latin typeface="Cambria Math" panose="02040503050406030204" pitchFamily="18" charset="0"/>
                        </a:rPr>
                        <m:t>=</m:t>
                      </m:r>
                      <m:rad>
                        <m:radPr>
                          <m:degHide m:val="on"/>
                          <m:ctrlPr>
                            <a:rPr lang="en-AU" b="1" i="1" smtClean="0">
                              <a:latin typeface="Cambria Math" panose="02040503050406030204" pitchFamily="18" charset="0"/>
                            </a:rPr>
                          </m:ctrlPr>
                        </m:radPr>
                        <m:deg/>
                        <m:e>
                          <m:f>
                            <m:fPr>
                              <m:ctrlPr>
                                <a:rPr lang="en-AU" b="1" i="1" smtClean="0">
                                  <a:latin typeface="Cambria Math" panose="02040503050406030204" pitchFamily="18" charset="0"/>
                                </a:rPr>
                              </m:ctrlPr>
                            </m:fPr>
                            <m:num>
                              <m:r>
                                <a:rPr lang="en-AU" b="1" i="1" smtClean="0">
                                  <a:latin typeface="Cambria Math" panose="02040503050406030204" pitchFamily="18" charset="0"/>
                                </a:rPr>
                                <m:t>𝑮𝑴</m:t>
                              </m:r>
                            </m:num>
                            <m:den>
                              <m:r>
                                <a:rPr lang="en-AU" b="1" i="1" smtClean="0">
                                  <a:latin typeface="Cambria Math" panose="02040503050406030204" pitchFamily="18" charset="0"/>
                                </a:rPr>
                                <m:t>𝒓</m:t>
                              </m:r>
                            </m:den>
                          </m:f>
                        </m:e>
                      </m:rad>
                    </m:oMath>
                  </m:oMathPara>
                </a14:m>
                <a:endParaRPr lang="en-AU" dirty="0"/>
              </a:p>
            </p:txBody>
          </p:sp>
        </mc:Choice>
        <mc:Fallback xmlns="">
          <p:sp>
            <p:nvSpPr>
              <p:cNvPr id="4" name="TextBox 3">
                <a:extLst>
                  <a:ext uri="{FF2B5EF4-FFF2-40B4-BE49-F238E27FC236}">
                    <a16:creationId xmlns:a16="http://schemas.microsoft.com/office/drawing/2014/main" id="{D872DB2B-823B-4592-9B38-18680F3539CB}"/>
                  </a:ext>
                </a:extLst>
              </p:cNvPr>
              <p:cNvSpPr txBox="1">
                <a:spLocks noRot="1" noChangeAspect="1" noMove="1" noResize="1" noEditPoints="1" noAdjustHandles="1" noChangeArrowheads="1" noChangeShapeType="1" noTextEdit="1"/>
              </p:cNvSpPr>
              <p:nvPr/>
            </p:nvSpPr>
            <p:spPr>
              <a:xfrm>
                <a:off x="5029200" y="2674537"/>
                <a:ext cx="2560060" cy="1273041"/>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1722DE-6E88-4D46-9080-6CA5A9CD4D55}"/>
                  </a:ext>
                </a:extLst>
              </p:cNvPr>
              <p:cNvSpPr txBox="1"/>
              <p:nvPr/>
            </p:nvSpPr>
            <p:spPr>
              <a:xfrm>
                <a:off x="1828800" y="3025684"/>
                <a:ext cx="2012346"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1" i="1" smtClean="0">
                              <a:latin typeface="Cambria Math" panose="02040503050406030204" pitchFamily="18" charset="0"/>
                            </a:rPr>
                            <m:t>𝑬</m:t>
                          </m:r>
                        </m:e>
                        <m:sub>
                          <m:r>
                            <a:rPr lang="en-AU" b="1" i="1" smtClean="0">
                              <a:latin typeface="Cambria Math" panose="02040503050406030204" pitchFamily="18" charset="0"/>
                            </a:rPr>
                            <m:t>𝑲</m:t>
                          </m:r>
                        </m:sub>
                      </m:sSub>
                      <m:r>
                        <a:rPr lang="en-AU" b="1" i="1" smtClean="0">
                          <a:latin typeface="Cambria Math" panose="02040503050406030204" pitchFamily="18" charset="0"/>
                        </a:rPr>
                        <m:t>=</m:t>
                      </m:r>
                      <m:f>
                        <m:fPr>
                          <m:ctrlPr>
                            <a:rPr lang="en-AU" b="1" i="1" smtClean="0">
                              <a:latin typeface="Cambria Math" panose="02040503050406030204" pitchFamily="18" charset="0"/>
                            </a:rPr>
                          </m:ctrlPr>
                        </m:fPr>
                        <m:num>
                          <m:r>
                            <a:rPr lang="en-AU" b="1" i="1" smtClean="0">
                              <a:latin typeface="Cambria Math" panose="02040503050406030204" pitchFamily="18" charset="0"/>
                            </a:rPr>
                            <m:t>𝟏</m:t>
                          </m:r>
                        </m:num>
                        <m:den>
                          <m:r>
                            <a:rPr lang="en-AU" b="1" i="1" smtClean="0">
                              <a:latin typeface="Cambria Math" panose="02040503050406030204" pitchFamily="18" charset="0"/>
                            </a:rPr>
                            <m:t>𝟐</m:t>
                          </m:r>
                        </m:den>
                      </m:f>
                      <m:r>
                        <a:rPr lang="en-AU" b="1" i="1" smtClean="0">
                          <a:latin typeface="Cambria Math" panose="02040503050406030204" pitchFamily="18" charset="0"/>
                        </a:rPr>
                        <m:t>𝒎</m:t>
                      </m:r>
                      <m:sSup>
                        <m:sSupPr>
                          <m:ctrlPr>
                            <a:rPr lang="en-AU" b="1" i="1" smtClean="0">
                              <a:latin typeface="Cambria Math" panose="02040503050406030204" pitchFamily="18" charset="0"/>
                            </a:rPr>
                          </m:ctrlPr>
                        </m:sSupPr>
                        <m:e>
                          <m:r>
                            <a:rPr lang="en-AU" b="1" i="1" smtClean="0">
                              <a:latin typeface="Cambria Math" panose="02040503050406030204" pitchFamily="18" charset="0"/>
                            </a:rPr>
                            <m:t>𝒗</m:t>
                          </m:r>
                        </m:e>
                        <m:sup>
                          <m:r>
                            <a:rPr lang="en-AU" b="1" i="1" smtClean="0">
                              <a:latin typeface="Cambria Math" panose="02040503050406030204" pitchFamily="18" charset="0"/>
                            </a:rPr>
                            <m:t>𝟐</m:t>
                          </m:r>
                        </m:sup>
                      </m:sSup>
                    </m:oMath>
                  </m:oMathPara>
                </a14:m>
                <a:endParaRPr lang="en-AU" dirty="0"/>
              </a:p>
            </p:txBody>
          </p:sp>
        </mc:Choice>
        <mc:Fallback xmlns="">
          <p:sp>
            <p:nvSpPr>
              <p:cNvPr id="6" name="TextBox 5">
                <a:extLst>
                  <a:ext uri="{FF2B5EF4-FFF2-40B4-BE49-F238E27FC236}">
                    <a16:creationId xmlns:a16="http://schemas.microsoft.com/office/drawing/2014/main" id="{401722DE-6E88-4D46-9080-6CA5A9CD4D55}"/>
                  </a:ext>
                </a:extLst>
              </p:cNvPr>
              <p:cNvSpPr txBox="1">
                <a:spLocks noRot="1" noChangeAspect="1" noMove="1" noResize="1" noEditPoints="1" noAdjustHandles="1" noChangeArrowheads="1" noChangeShapeType="1" noTextEdit="1"/>
              </p:cNvSpPr>
              <p:nvPr/>
            </p:nvSpPr>
            <p:spPr>
              <a:xfrm>
                <a:off x="1828800" y="3025684"/>
                <a:ext cx="2012346" cy="806631"/>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747676-3DEB-45B8-8E03-E561DE4D004A}"/>
                  </a:ext>
                </a:extLst>
              </p:cNvPr>
              <p:cNvSpPr txBox="1"/>
              <p:nvPr/>
            </p:nvSpPr>
            <p:spPr>
              <a:xfrm>
                <a:off x="1585630" y="4974074"/>
                <a:ext cx="6022290" cy="1495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1" i="1" smtClean="0">
                              <a:latin typeface="Cambria Math" panose="02040503050406030204" pitchFamily="18" charset="0"/>
                            </a:rPr>
                            <m:t>𝑬</m:t>
                          </m:r>
                        </m:e>
                        <m:sub>
                          <m:r>
                            <a:rPr lang="en-AU" b="1" i="1" smtClean="0">
                              <a:latin typeface="Cambria Math" panose="02040503050406030204" pitchFamily="18" charset="0"/>
                            </a:rPr>
                            <m:t>𝑲</m:t>
                          </m:r>
                        </m:sub>
                      </m:sSub>
                      <m:r>
                        <a:rPr lang="en-AU" b="1" i="1" smtClean="0">
                          <a:latin typeface="Cambria Math" panose="02040503050406030204" pitchFamily="18" charset="0"/>
                        </a:rPr>
                        <m:t>=</m:t>
                      </m:r>
                      <m:f>
                        <m:fPr>
                          <m:ctrlPr>
                            <a:rPr lang="en-AU" b="1" i="1" smtClean="0">
                              <a:latin typeface="Cambria Math" panose="02040503050406030204" pitchFamily="18" charset="0"/>
                            </a:rPr>
                          </m:ctrlPr>
                        </m:fPr>
                        <m:num>
                          <m:r>
                            <a:rPr lang="en-AU" b="1" i="1" smtClean="0">
                              <a:latin typeface="Cambria Math" panose="02040503050406030204" pitchFamily="18" charset="0"/>
                            </a:rPr>
                            <m:t>𝟏</m:t>
                          </m:r>
                        </m:num>
                        <m:den>
                          <m:r>
                            <a:rPr lang="en-AU" b="1" i="1" smtClean="0">
                              <a:latin typeface="Cambria Math" panose="02040503050406030204" pitchFamily="18" charset="0"/>
                            </a:rPr>
                            <m:t>𝟐</m:t>
                          </m:r>
                        </m:den>
                      </m:f>
                      <m:r>
                        <a:rPr lang="en-AU" b="1" i="1" smtClean="0">
                          <a:latin typeface="Cambria Math" panose="02040503050406030204" pitchFamily="18" charset="0"/>
                        </a:rPr>
                        <m:t>𝒎</m:t>
                      </m:r>
                      <m:sSup>
                        <m:sSupPr>
                          <m:ctrlPr>
                            <a:rPr lang="en-AU" b="1" i="1" smtClean="0">
                              <a:latin typeface="Cambria Math" panose="02040503050406030204" pitchFamily="18" charset="0"/>
                            </a:rPr>
                          </m:ctrlPr>
                        </m:sSupPr>
                        <m:e>
                          <m:r>
                            <a:rPr lang="en-AU" b="1" i="1" smtClean="0">
                              <a:latin typeface="Cambria Math" panose="02040503050406030204" pitchFamily="18" charset="0"/>
                            </a:rPr>
                            <m:t>𝒗</m:t>
                          </m:r>
                        </m:e>
                        <m:sup>
                          <m:r>
                            <a:rPr lang="en-AU" b="1" i="1" smtClean="0">
                              <a:latin typeface="Cambria Math" panose="02040503050406030204" pitchFamily="18" charset="0"/>
                            </a:rPr>
                            <m:t>𝟐</m:t>
                          </m:r>
                        </m:sup>
                      </m:sSup>
                      <m:r>
                        <a:rPr lang="en-AU" b="1"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𝟏</m:t>
                          </m:r>
                        </m:num>
                        <m:den>
                          <m:r>
                            <a:rPr lang="en-AU" i="1">
                              <a:latin typeface="Cambria Math" panose="02040503050406030204" pitchFamily="18" charset="0"/>
                            </a:rPr>
                            <m:t>𝟐</m:t>
                          </m:r>
                        </m:den>
                      </m:f>
                      <m:r>
                        <a:rPr lang="en-AU" i="1">
                          <a:latin typeface="Cambria Math" panose="02040503050406030204" pitchFamily="18" charset="0"/>
                        </a:rPr>
                        <m:t>𝒎</m:t>
                      </m:r>
                      <m:sSup>
                        <m:sSupPr>
                          <m:ctrlPr>
                            <a:rPr lang="en-AU" i="1">
                              <a:latin typeface="Cambria Math" panose="02040503050406030204" pitchFamily="18" charset="0"/>
                            </a:rPr>
                          </m:ctrlPr>
                        </m:sSupPr>
                        <m:e>
                          <m:d>
                            <m:dPr>
                              <m:ctrlPr>
                                <a:rPr lang="en-AU" i="1" smtClean="0">
                                  <a:latin typeface="Cambria Math" panose="02040503050406030204" pitchFamily="18" charset="0"/>
                                </a:rPr>
                              </m:ctrlPr>
                            </m:dPr>
                            <m:e>
                              <m:rad>
                                <m:radPr>
                                  <m:degHide m:val="on"/>
                                  <m:ctrlPr>
                                    <a:rPr lang="en-AU" i="1">
                                      <a:latin typeface="Cambria Math" panose="02040503050406030204" pitchFamily="18" charset="0"/>
                                    </a:rPr>
                                  </m:ctrlPr>
                                </m:radPr>
                                <m:deg/>
                                <m:e>
                                  <m:f>
                                    <m:fPr>
                                      <m:ctrlPr>
                                        <a:rPr lang="en-AU" i="1">
                                          <a:latin typeface="Cambria Math" panose="02040503050406030204" pitchFamily="18" charset="0"/>
                                        </a:rPr>
                                      </m:ctrlPr>
                                    </m:fPr>
                                    <m:num>
                                      <m:r>
                                        <a:rPr lang="en-AU" i="1">
                                          <a:latin typeface="Cambria Math" panose="02040503050406030204" pitchFamily="18" charset="0"/>
                                        </a:rPr>
                                        <m:t>𝑮𝑴</m:t>
                                      </m:r>
                                    </m:num>
                                    <m:den>
                                      <m:r>
                                        <a:rPr lang="en-AU" i="1">
                                          <a:latin typeface="Cambria Math" panose="02040503050406030204" pitchFamily="18" charset="0"/>
                                        </a:rPr>
                                        <m:t>𝒓</m:t>
                                      </m:r>
                                    </m:den>
                                  </m:f>
                                </m:e>
                              </m:rad>
                            </m:e>
                          </m:d>
                        </m:e>
                        <m:sup>
                          <m:r>
                            <a:rPr lang="en-AU" i="1">
                              <a:latin typeface="Cambria Math" panose="02040503050406030204" pitchFamily="18" charset="0"/>
                            </a:rPr>
                            <m:t>𝟐</m:t>
                          </m:r>
                        </m:sup>
                      </m:sSup>
                      <m:r>
                        <a:rPr lang="en-AU" b="1" i="0" smtClean="0">
                          <a:latin typeface="Cambria Math" panose="02040503050406030204" pitchFamily="18" charset="0"/>
                        </a:rPr>
                        <m:t>=</m:t>
                      </m:r>
                      <m:f>
                        <m:fPr>
                          <m:ctrlPr>
                            <a:rPr lang="en-AU" b="1" i="1" smtClean="0">
                              <a:latin typeface="Cambria Math" panose="02040503050406030204" pitchFamily="18" charset="0"/>
                            </a:rPr>
                          </m:ctrlPr>
                        </m:fPr>
                        <m:num>
                          <m:r>
                            <a:rPr lang="en-AU" b="1" i="1" smtClean="0">
                              <a:latin typeface="Cambria Math" panose="02040503050406030204" pitchFamily="18" charset="0"/>
                            </a:rPr>
                            <m:t>𝑮𝑴𝒎</m:t>
                          </m:r>
                        </m:num>
                        <m:den>
                          <m:r>
                            <a:rPr lang="en-AU" b="1" i="1" smtClean="0">
                              <a:latin typeface="Cambria Math" panose="02040503050406030204" pitchFamily="18" charset="0"/>
                            </a:rPr>
                            <m:t>𝟐</m:t>
                          </m:r>
                          <m:r>
                            <a:rPr lang="en-AU" b="1" i="1" smtClean="0">
                              <a:latin typeface="Cambria Math" panose="02040503050406030204" pitchFamily="18" charset="0"/>
                            </a:rPr>
                            <m:t>𝒓</m:t>
                          </m:r>
                        </m:den>
                      </m:f>
                    </m:oMath>
                  </m:oMathPara>
                </a14:m>
                <a:endParaRPr lang="en-AU" dirty="0"/>
              </a:p>
            </p:txBody>
          </p:sp>
        </mc:Choice>
        <mc:Fallback xmlns="">
          <p:sp>
            <p:nvSpPr>
              <p:cNvPr id="9" name="TextBox 8">
                <a:extLst>
                  <a:ext uri="{FF2B5EF4-FFF2-40B4-BE49-F238E27FC236}">
                    <a16:creationId xmlns:a16="http://schemas.microsoft.com/office/drawing/2014/main" id="{38747676-3DEB-45B8-8E03-E561DE4D004A}"/>
                  </a:ext>
                </a:extLst>
              </p:cNvPr>
              <p:cNvSpPr txBox="1">
                <a:spLocks noRot="1" noChangeAspect="1" noMove="1" noResize="1" noEditPoints="1" noAdjustHandles="1" noChangeArrowheads="1" noChangeShapeType="1" noTextEdit="1"/>
              </p:cNvSpPr>
              <p:nvPr/>
            </p:nvSpPr>
            <p:spPr>
              <a:xfrm>
                <a:off x="1585630" y="4974074"/>
                <a:ext cx="6022290" cy="1495474"/>
              </a:xfrm>
              <a:prstGeom prst="rect">
                <a:avLst/>
              </a:prstGeom>
              <a:blipFill>
                <a:blip r:embed="rId6"/>
                <a:stretch>
                  <a:fillRect/>
                </a:stretch>
              </a:blipFill>
            </p:spPr>
            <p:txBody>
              <a:bodyPr/>
              <a:lstStyle/>
              <a:p>
                <a:r>
                  <a:rPr lang="en-AU">
                    <a:noFill/>
                  </a:rPr>
                  <a:t> </a:t>
                </a:r>
              </a:p>
            </p:txBody>
          </p:sp>
        </mc:Fallback>
      </mc:AlternateContent>
      <p:sp>
        <p:nvSpPr>
          <p:cNvPr id="10" name="Rectangle 9">
            <a:extLst>
              <a:ext uri="{FF2B5EF4-FFF2-40B4-BE49-F238E27FC236}">
                <a16:creationId xmlns:a16="http://schemas.microsoft.com/office/drawing/2014/main" id="{BBCD2759-084D-4780-85CB-83CCC88FB35D}"/>
              </a:ext>
            </a:extLst>
          </p:cNvPr>
          <p:cNvSpPr/>
          <p:nvPr/>
        </p:nvSpPr>
        <p:spPr bwMode="auto">
          <a:xfrm>
            <a:off x="3505200" y="1739857"/>
            <a:ext cx="2171702" cy="100334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1" name="Rectangle 10">
            <a:extLst>
              <a:ext uri="{FF2B5EF4-FFF2-40B4-BE49-F238E27FC236}">
                <a16:creationId xmlns:a16="http://schemas.microsoft.com/office/drawing/2014/main" id="{DE71AE29-F82A-4202-8303-49F981DD7CC2}"/>
              </a:ext>
            </a:extLst>
          </p:cNvPr>
          <p:cNvSpPr/>
          <p:nvPr/>
        </p:nvSpPr>
        <p:spPr bwMode="auto">
          <a:xfrm>
            <a:off x="6172200" y="5309036"/>
            <a:ext cx="1676400" cy="100334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Tree>
    <p:extLst>
      <p:ext uri="{BB962C8B-B14F-4D97-AF65-F5344CB8AC3E}">
        <p14:creationId xmlns:p14="http://schemas.microsoft.com/office/powerpoint/2010/main" val="114813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195">
                                            <p:txEl>
                                              <p:pRg st="5" end="5"/>
                                            </p:txEl>
                                          </p:spTgt>
                                        </p:tgtEl>
                                        <p:attrNameLst>
                                          <p:attrName>style.visibility</p:attrName>
                                        </p:attrNameLst>
                                      </p:cBhvr>
                                      <p:to>
                                        <p:strVal val="visible"/>
                                      </p:to>
                                    </p:set>
                                    <p:animEffect transition="in" filter="fade">
                                      <p:cBhvr>
                                        <p:cTn id="26" dur="500"/>
                                        <p:tgtEl>
                                          <p:spTgt spid="819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30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000"/>
                                        <p:tgtEl>
                                          <p:spTgt spid="10"/>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heel(1)">
                                      <p:cBhvr>
                                        <p:cTn id="3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2EB9CD-3F2D-46CA-96A6-31F04FE52BC5}"/>
              </a:ext>
            </a:extLst>
          </p:cNvPr>
          <p:cNvPicPr>
            <a:picLocks noChangeAspect="1"/>
          </p:cNvPicPr>
          <p:nvPr/>
        </p:nvPicPr>
        <p:blipFill>
          <a:blip r:embed="rId3"/>
          <a:stretch>
            <a:fillRect/>
          </a:stretch>
        </p:blipFill>
        <p:spPr>
          <a:xfrm>
            <a:off x="1447800" y="2362200"/>
            <a:ext cx="538843" cy="1371600"/>
          </a:xfrm>
          <a:prstGeom prst="rect">
            <a:avLst/>
          </a:prstGeom>
        </p:spPr>
      </p:pic>
      <p:sp>
        <p:nvSpPr>
          <p:cNvPr id="5" name="Rectangle 4">
            <a:extLst>
              <a:ext uri="{FF2B5EF4-FFF2-40B4-BE49-F238E27FC236}">
                <a16:creationId xmlns:a16="http://schemas.microsoft.com/office/drawing/2014/main" id="{B2DDE2CF-2B91-490A-B3EF-872D2F75EF00}"/>
              </a:ext>
            </a:extLst>
          </p:cNvPr>
          <p:cNvSpPr/>
          <p:nvPr/>
        </p:nvSpPr>
        <p:spPr bwMode="auto">
          <a:xfrm>
            <a:off x="1265465" y="3637530"/>
            <a:ext cx="919845" cy="9627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7170" name="Text Box 2">
            <a:extLst>
              <a:ext uri="{FF2B5EF4-FFF2-40B4-BE49-F238E27FC236}">
                <a16:creationId xmlns:a16="http://schemas.microsoft.com/office/drawing/2014/main" id="{56FABDE5-FF8F-4601-A159-380EDD55A244}"/>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Apparent Weight</a:t>
            </a:r>
          </a:p>
        </p:txBody>
      </p:sp>
      <p:sp>
        <p:nvSpPr>
          <p:cNvPr id="7173" name="Text Box 6">
            <a:extLst>
              <a:ext uri="{FF2B5EF4-FFF2-40B4-BE49-F238E27FC236}">
                <a16:creationId xmlns:a16="http://schemas.microsoft.com/office/drawing/2014/main" id="{0C889BC2-D15F-4105-A312-1078C1D4C19E}"/>
              </a:ext>
            </a:extLst>
          </p:cNvPr>
          <p:cNvSpPr txBox="1">
            <a:spLocks noChangeArrowheads="1"/>
          </p:cNvSpPr>
          <p:nvPr/>
        </p:nvSpPr>
        <p:spPr bwMode="auto">
          <a:xfrm>
            <a:off x="37338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AU" altLang="en-US" sz="2800">
              <a:solidFill>
                <a:schemeClr val="accent2"/>
              </a:solidFill>
              <a:latin typeface="Arial" panose="020B0604020202020204" pitchFamily="34" charset="0"/>
            </a:endParaRPr>
          </a:p>
        </p:txBody>
      </p:sp>
      <p:sp>
        <p:nvSpPr>
          <p:cNvPr id="7176" name="Rectangle 9">
            <a:extLst>
              <a:ext uri="{FF2B5EF4-FFF2-40B4-BE49-F238E27FC236}">
                <a16:creationId xmlns:a16="http://schemas.microsoft.com/office/drawing/2014/main" id="{E612EAA4-8C63-4AB4-82EC-00B0597864A8}"/>
              </a:ext>
            </a:extLst>
          </p:cNvPr>
          <p:cNvSpPr>
            <a:spLocks noChangeArrowheads="1"/>
          </p:cNvSpPr>
          <p:nvPr/>
        </p:nvSpPr>
        <p:spPr bwMode="auto">
          <a:xfrm>
            <a:off x="8153400" y="45720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7177" name="Rectangle 10">
            <a:extLst>
              <a:ext uri="{FF2B5EF4-FFF2-40B4-BE49-F238E27FC236}">
                <a16:creationId xmlns:a16="http://schemas.microsoft.com/office/drawing/2014/main" id="{13572D7F-1F64-444A-BB19-D1C9315357D0}"/>
              </a:ext>
            </a:extLst>
          </p:cNvPr>
          <p:cNvSpPr>
            <a:spLocks noChangeArrowheads="1"/>
          </p:cNvSpPr>
          <p:nvPr/>
        </p:nvSpPr>
        <p:spPr bwMode="auto">
          <a:xfrm>
            <a:off x="8229600" y="60198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cxnSp>
        <p:nvCxnSpPr>
          <p:cNvPr id="11" name="Straight Arrow Connector 10">
            <a:extLst>
              <a:ext uri="{FF2B5EF4-FFF2-40B4-BE49-F238E27FC236}">
                <a16:creationId xmlns:a16="http://schemas.microsoft.com/office/drawing/2014/main" id="{62F40506-5E17-4C12-A80E-1B730355E488}"/>
              </a:ext>
            </a:extLst>
          </p:cNvPr>
          <p:cNvCxnSpPr>
            <a:cxnSpLocks/>
          </p:cNvCxnSpPr>
          <p:nvPr/>
        </p:nvCxnSpPr>
        <p:spPr bwMode="auto">
          <a:xfrm>
            <a:off x="1717221" y="3069771"/>
            <a:ext cx="1" cy="1323559"/>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A74EBDB-F1DC-4AE9-8C38-854DA0C6F5DD}"/>
              </a:ext>
            </a:extLst>
          </p:cNvPr>
          <p:cNvCxnSpPr>
            <a:cxnSpLocks/>
          </p:cNvCxnSpPr>
          <p:nvPr/>
        </p:nvCxnSpPr>
        <p:spPr bwMode="auto">
          <a:xfrm flipV="1">
            <a:off x="1714497" y="2188575"/>
            <a:ext cx="7776" cy="881196"/>
          </a:xfrm>
          <a:prstGeom prst="straightConnector1">
            <a:avLst/>
          </a:prstGeom>
          <a:solidFill>
            <a:schemeClr val="accent1"/>
          </a:solidFill>
          <a:ln w="57150" cap="flat" cmpd="sng" algn="ctr">
            <a:solidFill>
              <a:srgbClr val="00B0F0"/>
            </a:solidFill>
            <a:prstDash val="solid"/>
            <a:round/>
            <a:headEnd type="none" w="med" len="med"/>
            <a:tailEnd type="triangle"/>
          </a:ln>
          <a:effectLst/>
        </p:spPr>
      </p:cxnSp>
      <p:sp>
        <p:nvSpPr>
          <p:cNvPr id="2" name="Rectangle 1">
            <a:extLst>
              <a:ext uri="{FF2B5EF4-FFF2-40B4-BE49-F238E27FC236}">
                <a16:creationId xmlns:a16="http://schemas.microsoft.com/office/drawing/2014/main" id="{1F8E1FD2-D915-4825-9DD8-01DA5E501684}"/>
              </a:ext>
            </a:extLst>
          </p:cNvPr>
          <p:cNvSpPr/>
          <p:nvPr/>
        </p:nvSpPr>
        <p:spPr bwMode="auto">
          <a:xfrm>
            <a:off x="914400" y="1447800"/>
            <a:ext cx="1600195" cy="2286000"/>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3" name="Rectangle 12">
            <a:extLst>
              <a:ext uri="{FF2B5EF4-FFF2-40B4-BE49-F238E27FC236}">
                <a16:creationId xmlns:a16="http://schemas.microsoft.com/office/drawing/2014/main" id="{E7E94F7F-10E7-4543-9608-F2964C0E0D35}"/>
              </a:ext>
            </a:extLst>
          </p:cNvPr>
          <p:cNvSpPr/>
          <p:nvPr/>
        </p:nvSpPr>
        <p:spPr>
          <a:xfrm>
            <a:off x="3124200" y="1066800"/>
            <a:ext cx="5791200" cy="5374292"/>
          </a:xfrm>
          <a:prstGeom prst="rect">
            <a:avLst/>
          </a:prstGeom>
        </p:spPr>
        <p:txBody>
          <a:bodyPr wrap="square">
            <a:spAutoFit/>
          </a:bodyPr>
          <a:lstStyle/>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You should have realised that the reaction/normal force (or ‘apparent weight’) should have decreased from what you would experience in a stationary elevator i.e. we would feel lighter than usual. For an elevator accelerating upwards, then, we would perhaps expect the opposite i.e. we would expect to feel heavier than usual. Let’s find out.</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Using the same equations, we can consider an elevator accelerating upwards.</a:t>
            </a:r>
          </a:p>
          <a:p>
            <a:pPr algn="ctr">
              <a:lnSpc>
                <a:spcPct val="107000"/>
              </a:lnSpc>
              <a:spcAft>
                <a:spcPts val="800"/>
              </a:spcAft>
            </a:pPr>
            <a:r>
              <a:rPr lang="en-AU" sz="1600" dirty="0" err="1">
                <a:latin typeface="Times New Roman" panose="02020603050405020304" pitchFamily="18" charset="0"/>
                <a:ea typeface="Calibri" panose="020F0502020204030204" pitchFamily="34" charset="0"/>
                <a:cs typeface="Times New Roman" panose="02020603050405020304" pitchFamily="18" charset="0"/>
              </a:rPr>
              <a:t>F</a:t>
            </a:r>
            <a:r>
              <a:rPr lang="en-AU" sz="1600" baseline="-25000" dirty="0" err="1">
                <a:latin typeface="Times New Roman" panose="02020603050405020304" pitchFamily="18" charset="0"/>
                <a:ea typeface="Calibri" panose="020F0502020204030204" pitchFamily="34" charset="0"/>
                <a:cs typeface="Times New Roman" panose="02020603050405020304" pitchFamily="18" charset="0"/>
              </a:rPr>
              <a:t>Net</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W</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N </a:t>
            </a:r>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U" sz="1600" dirty="0">
                <a:latin typeface="Cambria Math" panose="02040503050406030204" pitchFamily="18" charset="0"/>
                <a:ea typeface="Cambria Math" panose="02040503050406030204" pitchFamily="18" charset="0"/>
                <a:cs typeface="Times New Roman" panose="02020603050405020304" pitchFamily="18" charset="0"/>
              </a:rPr>
              <a:t>∴</a:t>
            </a:r>
          </a:p>
          <a:p>
            <a:pPr algn="ctr">
              <a:lnSpc>
                <a:spcPct val="107000"/>
              </a:lnSpc>
              <a:spcAft>
                <a:spcPts val="800"/>
              </a:spcAft>
            </a:pPr>
            <a:r>
              <a:rPr lang="en-AU" sz="1600" dirty="0" err="1">
                <a:latin typeface="Times New Roman" panose="02020603050405020304" pitchFamily="18" charset="0"/>
                <a:ea typeface="Calibri" panose="020F0502020204030204" pitchFamily="34" charset="0"/>
                <a:cs typeface="Times New Roman" panose="02020603050405020304" pitchFamily="18" charset="0"/>
              </a:rPr>
              <a:t>F</a:t>
            </a:r>
            <a:r>
              <a:rPr lang="en-AU" sz="1600" baseline="-25000" dirty="0" err="1">
                <a:latin typeface="Times New Roman" panose="02020603050405020304" pitchFamily="18" charset="0"/>
                <a:ea typeface="Calibri" panose="020F0502020204030204" pitchFamily="34" charset="0"/>
                <a:cs typeface="Times New Roman" panose="02020603050405020304" pitchFamily="18" charset="0"/>
              </a:rPr>
              <a:t>Net</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W</a:t>
            </a:r>
            <a:r>
              <a:rPr lang="en-AU" sz="1600" dirty="0">
                <a:latin typeface="Times New Roman" panose="02020603050405020304" pitchFamily="18" charset="0"/>
                <a:ea typeface="Calibri" panose="020F0502020204030204" pitchFamily="34" charset="0"/>
                <a:cs typeface="Times New Roman" panose="02020603050405020304" pitchFamily="18" charset="0"/>
              </a:rPr>
              <a:t> = F</a:t>
            </a:r>
            <a:r>
              <a:rPr lang="en-AU" sz="1600" baseline="-25000" dirty="0">
                <a:latin typeface="Times New Roman" panose="02020603050405020304" pitchFamily="18" charset="0"/>
                <a:ea typeface="Calibri" panose="020F0502020204030204" pitchFamily="34" charset="0"/>
                <a:cs typeface="Times New Roman" panose="02020603050405020304" pitchFamily="18" charset="0"/>
              </a:rPr>
              <a:t>N </a:t>
            </a:r>
            <a:endParaRPr lang="en-AU" sz="16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Draw in weight force.</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Draw in net force.</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Use equation(s) to determine where to draw normal force.</a:t>
            </a:r>
          </a:p>
          <a:p>
            <a:pPr>
              <a:lnSpc>
                <a:spcPct val="107000"/>
              </a:lnSpc>
              <a:spcAft>
                <a:spcPts val="800"/>
              </a:spcAft>
            </a:pPr>
            <a:r>
              <a:rPr lang="en-AU" sz="1600" dirty="0">
                <a:latin typeface="Times New Roman" panose="02020603050405020304" pitchFamily="18" charset="0"/>
                <a:ea typeface="Calibri" panose="020F0502020204030204" pitchFamily="34" charset="0"/>
                <a:cs typeface="Times New Roman" panose="02020603050405020304" pitchFamily="18" charset="0"/>
              </a:rPr>
              <a:t>As we can see, the normal force is far bigger than the weight force… our apparent weight, therefore, has increased, just as predicted.</a:t>
            </a:r>
          </a:p>
        </p:txBody>
      </p:sp>
      <p:cxnSp>
        <p:nvCxnSpPr>
          <p:cNvPr id="15" name="Straight Arrow Connector 14">
            <a:extLst>
              <a:ext uri="{FF2B5EF4-FFF2-40B4-BE49-F238E27FC236}">
                <a16:creationId xmlns:a16="http://schemas.microsoft.com/office/drawing/2014/main" id="{2CE35F05-2FD1-487D-B5A0-DB872E7230E6}"/>
              </a:ext>
            </a:extLst>
          </p:cNvPr>
          <p:cNvCxnSpPr>
            <a:cxnSpLocks/>
          </p:cNvCxnSpPr>
          <p:nvPr/>
        </p:nvCxnSpPr>
        <p:spPr bwMode="auto">
          <a:xfrm flipV="1">
            <a:off x="1496009" y="2188575"/>
            <a:ext cx="0" cy="2166808"/>
          </a:xfrm>
          <a:prstGeom prst="straightConnector1">
            <a:avLst/>
          </a:prstGeom>
          <a:solidFill>
            <a:schemeClr val="accent1"/>
          </a:solidFill>
          <a:ln w="57150" cap="flat" cmpd="sng" algn="ctr">
            <a:solidFill>
              <a:srgbClr val="00FF00"/>
            </a:solidFill>
            <a:prstDash val="solid"/>
            <a:round/>
            <a:headEnd type="none" w="med" len="med"/>
            <a:tailEnd type="triangle"/>
          </a:ln>
          <a:effectLst/>
        </p:spPr>
      </p:cxnSp>
    </p:spTree>
    <p:extLst>
      <p:ext uri="{BB962C8B-B14F-4D97-AF65-F5344CB8AC3E}">
        <p14:creationId xmlns:p14="http://schemas.microsoft.com/office/powerpoint/2010/main" val="270293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animEffect transition="in" filter="fade">
                                      <p:cBhvr>
                                        <p:cTn id="11" dur="500"/>
                                        <p:tgtEl>
                                          <p:spTgt spid="1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animEffect transition="in" filter="fade">
                                      <p:cBhvr>
                                        <p:cTn id="15" dur="500"/>
                                        <p:tgtEl>
                                          <p:spTgt spid="1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xEl>
                                              <p:pRg st="5" end="5"/>
                                            </p:txEl>
                                          </p:spTgt>
                                        </p:tgtEl>
                                        <p:attrNameLst>
                                          <p:attrName>style.visibility</p:attrName>
                                        </p:attrNameLst>
                                      </p:cBhvr>
                                      <p:to>
                                        <p:strVal val="visible"/>
                                      </p:to>
                                    </p:set>
                                    <p:animEffect transition="in" filter="fade">
                                      <p:cBhvr>
                                        <p:cTn id="24" dur="500"/>
                                        <p:tgtEl>
                                          <p:spTgt spid="13">
                                            <p:txEl>
                                              <p:pRg st="5" end="5"/>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xEl>
                                              <p:pRg st="6" end="6"/>
                                            </p:txEl>
                                          </p:spTgt>
                                        </p:tgtEl>
                                        <p:attrNameLst>
                                          <p:attrName>style.visibility</p:attrName>
                                        </p:attrNameLst>
                                      </p:cBhvr>
                                      <p:to>
                                        <p:strVal val="visible"/>
                                      </p:to>
                                    </p:set>
                                    <p:animEffect transition="in" filter="fade">
                                      <p:cBhvr>
                                        <p:cTn id="33" dur="500"/>
                                        <p:tgtEl>
                                          <p:spTgt spid="13">
                                            <p:txEl>
                                              <p:pRg st="6" end="6"/>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xEl>
                                              <p:pRg st="7" end="7"/>
                                            </p:txEl>
                                          </p:spTgt>
                                        </p:tgtEl>
                                        <p:attrNameLst>
                                          <p:attrName>style.visibility</p:attrName>
                                        </p:attrNameLst>
                                      </p:cBhvr>
                                      <p:to>
                                        <p:strVal val="visible"/>
                                      </p:to>
                                    </p:set>
                                    <p:animEffect transition="in" filter="fade">
                                      <p:cBhvr>
                                        <p:cTn id="42" dur="500"/>
                                        <p:tgtEl>
                                          <p:spTgt spid="13">
                                            <p:txEl>
                                              <p:pRg st="7" end="7"/>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xEl>
                                              <p:pRg st="8" end="8"/>
                                            </p:txEl>
                                          </p:spTgt>
                                        </p:tgtEl>
                                        <p:attrNameLst>
                                          <p:attrName>style.visibility</p:attrName>
                                        </p:attrNameLst>
                                      </p:cBhvr>
                                      <p:to>
                                        <p:strVal val="visible"/>
                                      </p:to>
                                    </p:set>
                                    <p:animEffect transition="in" filter="fade">
                                      <p:cBhvr>
                                        <p:cTn id="51"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on Satellites</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83820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We can now use these equations to find the potential energy, kinetic energy &amp; orbital speed for a satellite at any altitude (not in data sheet – know how to derive).</a:t>
            </a:r>
          </a:p>
          <a:p>
            <a:pPr eaLnBrk="1" hangingPunct="1">
              <a:spcBef>
                <a:spcPct val="50000"/>
              </a:spcBef>
              <a:buFontTx/>
              <a:buNone/>
            </a:pPr>
            <a:endParaRPr lang="en-US" altLang="en-US" sz="2800" dirty="0">
              <a:solidFill>
                <a:schemeClr val="accent2"/>
              </a:solidFill>
              <a:latin typeface="+mn-lt"/>
            </a:endParaRPr>
          </a:p>
          <a:p>
            <a:pPr eaLnBrk="1" hangingPunct="1">
              <a:spcBef>
                <a:spcPct val="50000"/>
              </a:spcBef>
              <a:buFontTx/>
              <a:buNone/>
            </a:pPr>
            <a:endParaRPr lang="en-US" altLang="en-US" sz="2800" dirty="0">
              <a:solidFill>
                <a:schemeClr val="accent2"/>
              </a:solidFill>
              <a:latin typeface="+mn-lt"/>
            </a:endParaRPr>
          </a:p>
          <a:p>
            <a:pPr eaLnBrk="1" hangingPunct="1">
              <a:spcBef>
                <a:spcPct val="50000"/>
              </a:spcBef>
              <a:buFontTx/>
              <a:buNone/>
            </a:pPr>
            <a:endParaRPr lang="en-US" altLang="en-US" sz="2800" dirty="0">
              <a:solidFill>
                <a:schemeClr val="accent2"/>
              </a:solidFill>
              <a:latin typeface="+mn-lt"/>
            </a:endParaRPr>
          </a:p>
          <a:p>
            <a:pPr eaLnBrk="1" hangingPunct="1">
              <a:spcBef>
                <a:spcPct val="50000"/>
              </a:spcBef>
              <a:buFontTx/>
              <a:buNone/>
            </a:pPr>
            <a:r>
              <a:rPr lang="en-US" altLang="en-US" sz="2800" dirty="0">
                <a:solidFill>
                  <a:schemeClr val="accent2"/>
                </a:solidFill>
                <a:latin typeface="+mn-lt"/>
              </a:rPr>
              <a:t>How do we find the Work required to go from a lower altitude to a higher one?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697B3B-280B-45A4-AA00-B65E3058EB2C}"/>
                  </a:ext>
                </a:extLst>
              </p:cNvPr>
              <p:cNvSpPr txBox="1"/>
              <p:nvPr/>
            </p:nvSpPr>
            <p:spPr>
              <a:xfrm>
                <a:off x="685800" y="3555042"/>
                <a:ext cx="1998111" cy="806631"/>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1" i="1" smtClean="0">
                          <a:latin typeface="Cambria Math" panose="02040503050406030204" pitchFamily="18" charset="0"/>
                        </a:rPr>
                        <m:t>𝑼</m:t>
                      </m:r>
                      <m:r>
                        <a:rPr lang="en-AU" b="1" i="1" smtClean="0">
                          <a:latin typeface="Cambria Math" panose="02040503050406030204" pitchFamily="18" charset="0"/>
                        </a:rPr>
                        <m:t>=</m:t>
                      </m:r>
                      <m:f>
                        <m:fPr>
                          <m:ctrlPr>
                            <a:rPr lang="en-AU" b="1" i="1" smtClean="0">
                              <a:latin typeface="Cambria Math" panose="02040503050406030204" pitchFamily="18" charset="0"/>
                            </a:rPr>
                          </m:ctrlPr>
                        </m:fPr>
                        <m:num>
                          <m:r>
                            <a:rPr lang="en-AU" b="1" i="1" smtClean="0">
                              <a:latin typeface="Cambria Math" panose="02040503050406030204" pitchFamily="18" charset="0"/>
                            </a:rPr>
                            <m:t>−</m:t>
                          </m:r>
                          <m:r>
                            <a:rPr lang="en-AU" b="1" i="1" smtClean="0">
                              <a:latin typeface="Cambria Math" panose="02040503050406030204" pitchFamily="18" charset="0"/>
                            </a:rPr>
                            <m:t>𝑮𝑴𝒎</m:t>
                          </m:r>
                        </m:num>
                        <m:den>
                          <m:r>
                            <a:rPr lang="en-AU" b="1" i="1" smtClean="0">
                              <a:latin typeface="Cambria Math" panose="02040503050406030204" pitchFamily="18" charset="0"/>
                            </a:rPr>
                            <m:t>𝒓</m:t>
                          </m:r>
                        </m:den>
                      </m:f>
                    </m:oMath>
                  </m:oMathPara>
                </a14:m>
                <a:endParaRPr lang="en-AU" dirty="0"/>
              </a:p>
            </p:txBody>
          </p:sp>
        </mc:Choice>
        <mc:Fallback xmlns="">
          <p:sp>
            <p:nvSpPr>
              <p:cNvPr id="3" name="TextBox 2">
                <a:extLst>
                  <a:ext uri="{FF2B5EF4-FFF2-40B4-BE49-F238E27FC236}">
                    <a16:creationId xmlns:a16="http://schemas.microsoft.com/office/drawing/2014/main" id="{1E697B3B-280B-45A4-AA00-B65E3058EB2C}"/>
                  </a:ext>
                </a:extLst>
              </p:cNvPr>
              <p:cNvSpPr txBox="1">
                <a:spLocks noRot="1" noChangeAspect="1" noMove="1" noResize="1" noEditPoints="1" noAdjustHandles="1" noChangeArrowheads="1" noChangeShapeType="1" noTextEdit="1"/>
              </p:cNvSpPr>
              <p:nvPr/>
            </p:nvSpPr>
            <p:spPr>
              <a:xfrm>
                <a:off x="685800" y="3555042"/>
                <a:ext cx="1998111" cy="806631"/>
              </a:xfrm>
              <a:prstGeom prst="rect">
                <a:avLst/>
              </a:prstGeom>
              <a:blipFill>
                <a:blip r:embed="rId3"/>
                <a:stretch>
                  <a:fillRect/>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72DB2B-823B-4592-9B38-18680F3539CB}"/>
                  </a:ext>
                </a:extLst>
              </p:cNvPr>
              <p:cNvSpPr txBox="1"/>
              <p:nvPr/>
            </p:nvSpPr>
            <p:spPr>
              <a:xfrm>
                <a:off x="5835532" y="3222759"/>
                <a:ext cx="2560060" cy="1273041"/>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1" i="1" smtClean="0">
                              <a:latin typeface="Cambria Math" panose="02040503050406030204" pitchFamily="18" charset="0"/>
                            </a:rPr>
                            <m:t>𝒗</m:t>
                          </m:r>
                        </m:e>
                        <m:sub>
                          <m:r>
                            <a:rPr lang="en-AU" b="1" i="1" smtClean="0">
                              <a:latin typeface="Cambria Math" panose="02040503050406030204" pitchFamily="18" charset="0"/>
                            </a:rPr>
                            <m:t>𝒐𝒓𝒃𝒊𝒕𝒂𝒍</m:t>
                          </m:r>
                        </m:sub>
                      </m:sSub>
                      <m:r>
                        <a:rPr lang="en-AU" b="1" i="1" smtClean="0">
                          <a:latin typeface="Cambria Math" panose="02040503050406030204" pitchFamily="18" charset="0"/>
                        </a:rPr>
                        <m:t>=</m:t>
                      </m:r>
                      <m:rad>
                        <m:radPr>
                          <m:degHide m:val="on"/>
                          <m:ctrlPr>
                            <a:rPr lang="en-AU" b="1" i="1" smtClean="0">
                              <a:latin typeface="Cambria Math" panose="02040503050406030204" pitchFamily="18" charset="0"/>
                            </a:rPr>
                          </m:ctrlPr>
                        </m:radPr>
                        <m:deg/>
                        <m:e>
                          <m:f>
                            <m:fPr>
                              <m:ctrlPr>
                                <a:rPr lang="en-AU" b="1" i="1" smtClean="0">
                                  <a:latin typeface="Cambria Math" panose="02040503050406030204" pitchFamily="18" charset="0"/>
                                </a:rPr>
                              </m:ctrlPr>
                            </m:fPr>
                            <m:num>
                              <m:r>
                                <a:rPr lang="en-AU" b="1" i="1" smtClean="0">
                                  <a:latin typeface="Cambria Math" panose="02040503050406030204" pitchFamily="18" charset="0"/>
                                </a:rPr>
                                <m:t>𝑮𝑴</m:t>
                              </m:r>
                            </m:num>
                            <m:den>
                              <m:r>
                                <a:rPr lang="en-AU" b="1" i="1" smtClean="0">
                                  <a:latin typeface="Cambria Math" panose="02040503050406030204" pitchFamily="18" charset="0"/>
                                </a:rPr>
                                <m:t>𝒓</m:t>
                              </m:r>
                            </m:den>
                          </m:f>
                        </m:e>
                      </m:rad>
                    </m:oMath>
                  </m:oMathPara>
                </a14:m>
                <a:endParaRPr lang="en-AU" dirty="0"/>
              </a:p>
            </p:txBody>
          </p:sp>
        </mc:Choice>
        <mc:Fallback xmlns="">
          <p:sp>
            <p:nvSpPr>
              <p:cNvPr id="4" name="TextBox 3">
                <a:extLst>
                  <a:ext uri="{FF2B5EF4-FFF2-40B4-BE49-F238E27FC236}">
                    <a16:creationId xmlns:a16="http://schemas.microsoft.com/office/drawing/2014/main" id="{D872DB2B-823B-4592-9B38-18680F3539CB}"/>
                  </a:ext>
                </a:extLst>
              </p:cNvPr>
              <p:cNvSpPr txBox="1">
                <a:spLocks noRot="1" noChangeAspect="1" noMove="1" noResize="1" noEditPoints="1" noAdjustHandles="1" noChangeArrowheads="1" noChangeShapeType="1" noTextEdit="1"/>
              </p:cNvSpPr>
              <p:nvPr/>
            </p:nvSpPr>
            <p:spPr>
              <a:xfrm>
                <a:off x="5835532" y="3222759"/>
                <a:ext cx="2560060" cy="1273041"/>
              </a:xfrm>
              <a:prstGeom prst="rect">
                <a:avLst/>
              </a:prstGeom>
              <a:blipFill>
                <a:blip r:embed="rId4"/>
                <a:stretch>
                  <a:fillRect/>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747676-3DEB-45B8-8E03-E561DE4D004A}"/>
                  </a:ext>
                </a:extLst>
              </p:cNvPr>
              <p:cNvSpPr txBox="1"/>
              <p:nvPr/>
            </p:nvSpPr>
            <p:spPr>
              <a:xfrm>
                <a:off x="3383393" y="3540493"/>
                <a:ext cx="1920013" cy="806631"/>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1" i="1" smtClean="0">
                              <a:latin typeface="Cambria Math" panose="02040503050406030204" pitchFamily="18" charset="0"/>
                            </a:rPr>
                            <m:t>𝑬</m:t>
                          </m:r>
                        </m:e>
                        <m:sub>
                          <m:r>
                            <a:rPr lang="en-AU" b="1" i="1" smtClean="0">
                              <a:latin typeface="Cambria Math" panose="02040503050406030204" pitchFamily="18" charset="0"/>
                            </a:rPr>
                            <m:t>𝑲</m:t>
                          </m:r>
                        </m:sub>
                      </m:sSub>
                      <m:r>
                        <a:rPr lang="en-AU" b="1" i="1" smtClean="0">
                          <a:latin typeface="Cambria Math" panose="02040503050406030204" pitchFamily="18" charset="0"/>
                        </a:rPr>
                        <m:t>=</m:t>
                      </m:r>
                      <m:f>
                        <m:fPr>
                          <m:ctrlPr>
                            <a:rPr lang="en-AU" b="1" i="1" smtClean="0">
                              <a:latin typeface="Cambria Math" panose="02040503050406030204" pitchFamily="18" charset="0"/>
                            </a:rPr>
                          </m:ctrlPr>
                        </m:fPr>
                        <m:num>
                          <m:r>
                            <a:rPr lang="en-AU" b="1" i="1" smtClean="0">
                              <a:latin typeface="Cambria Math" panose="02040503050406030204" pitchFamily="18" charset="0"/>
                            </a:rPr>
                            <m:t>𝑮𝑴𝒎</m:t>
                          </m:r>
                        </m:num>
                        <m:den>
                          <m:r>
                            <a:rPr lang="en-AU" b="1" i="1" smtClean="0">
                              <a:latin typeface="Cambria Math" panose="02040503050406030204" pitchFamily="18" charset="0"/>
                            </a:rPr>
                            <m:t>𝟐</m:t>
                          </m:r>
                          <m:r>
                            <a:rPr lang="en-AU" b="1" i="1" smtClean="0">
                              <a:latin typeface="Cambria Math" panose="02040503050406030204" pitchFamily="18" charset="0"/>
                            </a:rPr>
                            <m:t>𝒓</m:t>
                          </m:r>
                        </m:den>
                      </m:f>
                    </m:oMath>
                  </m:oMathPara>
                </a14:m>
                <a:endParaRPr lang="en-AU" dirty="0"/>
              </a:p>
            </p:txBody>
          </p:sp>
        </mc:Choice>
        <mc:Fallback xmlns="">
          <p:sp>
            <p:nvSpPr>
              <p:cNvPr id="9" name="TextBox 8">
                <a:extLst>
                  <a:ext uri="{FF2B5EF4-FFF2-40B4-BE49-F238E27FC236}">
                    <a16:creationId xmlns:a16="http://schemas.microsoft.com/office/drawing/2014/main" id="{38747676-3DEB-45B8-8E03-E561DE4D004A}"/>
                  </a:ext>
                </a:extLst>
              </p:cNvPr>
              <p:cNvSpPr txBox="1">
                <a:spLocks noRot="1" noChangeAspect="1" noMove="1" noResize="1" noEditPoints="1" noAdjustHandles="1" noChangeArrowheads="1" noChangeShapeType="1" noTextEdit="1"/>
              </p:cNvSpPr>
              <p:nvPr/>
            </p:nvSpPr>
            <p:spPr>
              <a:xfrm>
                <a:off x="3383393" y="3540493"/>
                <a:ext cx="1920013" cy="806631"/>
              </a:xfrm>
              <a:prstGeom prst="rect">
                <a:avLst/>
              </a:prstGeom>
              <a:blipFill>
                <a:blip r:embed="rId5"/>
                <a:stretch>
                  <a:fillRect/>
                </a:stretch>
              </a:blipFill>
              <a:ln>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9344833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on Satellites</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8382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We start by finding an expression for the </a:t>
            </a:r>
            <a:r>
              <a:rPr lang="en-US" altLang="en-US" sz="2800" i="1" dirty="0">
                <a:solidFill>
                  <a:schemeClr val="accent2"/>
                </a:solidFill>
                <a:latin typeface="+mn-lt"/>
              </a:rPr>
              <a:t>total</a:t>
            </a:r>
            <a:r>
              <a:rPr lang="en-US" altLang="en-US" sz="2800" dirty="0">
                <a:solidFill>
                  <a:schemeClr val="accent2"/>
                </a:solidFill>
                <a:latin typeface="+mn-lt"/>
              </a:rPr>
              <a:t> energy at a given distance from the center of mass.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B596D89-5CBB-48C7-8471-698D288B727F}"/>
                  </a:ext>
                </a:extLst>
              </p:cNvPr>
              <p:cNvSpPr txBox="1"/>
              <p:nvPr/>
            </p:nvSpPr>
            <p:spPr>
              <a:xfrm>
                <a:off x="2438400" y="2549145"/>
                <a:ext cx="45868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1" i="1" smtClean="0">
                              <a:latin typeface="Cambria Math" panose="02040503050406030204" pitchFamily="18" charset="0"/>
                            </a:rPr>
                            <m:t>𝑬</m:t>
                          </m:r>
                        </m:e>
                        <m:sub>
                          <m:r>
                            <a:rPr lang="en-AU" b="1" i="1" smtClean="0">
                              <a:latin typeface="Cambria Math" panose="02040503050406030204" pitchFamily="18" charset="0"/>
                            </a:rPr>
                            <m:t>𝑻𝒐𝒕𝒂𝒍</m:t>
                          </m:r>
                        </m:sub>
                      </m:sSub>
                      <m:r>
                        <a:rPr lang="en-AU" b="1" i="1" smtClean="0">
                          <a:latin typeface="Cambria Math" panose="02040503050406030204" pitchFamily="18" charset="0"/>
                        </a:rPr>
                        <m:t>=</m:t>
                      </m:r>
                      <m:sSub>
                        <m:sSubPr>
                          <m:ctrlPr>
                            <a:rPr lang="en-AU" b="1" i="1" smtClean="0">
                              <a:latin typeface="Cambria Math" panose="02040503050406030204" pitchFamily="18" charset="0"/>
                            </a:rPr>
                          </m:ctrlPr>
                        </m:sSubPr>
                        <m:e>
                          <m:r>
                            <a:rPr lang="en-AU" b="1" i="1" smtClean="0">
                              <a:latin typeface="Cambria Math" panose="02040503050406030204" pitchFamily="18" charset="0"/>
                            </a:rPr>
                            <m:t>𝑬</m:t>
                          </m:r>
                        </m:e>
                        <m:sub>
                          <m:r>
                            <a:rPr lang="en-AU" b="1" i="1" smtClean="0">
                              <a:latin typeface="Cambria Math" panose="02040503050406030204" pitchFamily="18" charset="0"/>
                            </a:rPr>
                            <m:t>𝑲</m:t>
                          </m:r>
                        </m:sub>
                      </m:sSub>
                      <m:r>
                        <a:rPr lang="en-AU" b="1" i="1" smtClean="0">
                          <a:latin typeface="Cambria Math" panose="02040503050406030204" pitchFamily="18" charset="0"/>
                        </a:rPr>
                        <m:t>+</m:t>
                      </m:r>
                      <m:sSub>
                        <m:sSubPr>
                          <m:ctrlPr>
                            <a:rPr lang="en-AU" b="1" i="1" smtClean="0">
                              <a:latin typeface="Cambria Math" panose="02040503050406030204" pitchFamily="18" charset="0"/>
                            </a:rPr>
                          </m:ctrlPr>
                        </m:sSubPr>
                        <m:e>
                          <m:r>
                            <a:rPr lang="en-AU" b="1" i="1" smtClean="0">
                              <a:latin typeface="Cambria Math" panose="02040503050406030204" pitchFamily="18" charset="0"/>
                            </a:rPr>
                            <m:t>𝑬</m:t>
                          </m:r>
                        </m:e>
                        <m:sub>
                          <m:r>
                            <a:rPr lang="en-AU" b="1" i="1" smtClean="0">
                              <a:latin typeface="Cambria Math" panose="02040503050406030204" pitchFamily="18" charset="0"/>
                            </a:rPr>
                            <m:t>𝑷</m:t>
                          </m:r>
                        </m:sub>
                      </m:sSub>
                      <m:r>
                        <a:rPr lang="en-AU" b="1" i="1" smtClean="0">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𝑬</m:t>
                          </m:r>
                        </m:e>
                        <m:sub>
                          <m:r>
                            <a:rPr lang="en-AU" i="1">
                              <a:latin typeface="Cambria Math" panose="02040503050406030204" pitchFamily="18" charset="0"/>
                            </a:rPr>
                            <m:t>𝑲</m:t>
                          </m:r>
                        </m:sub>
                      </m:sSub>
                      <m:r>
                        <a:rPr lang="en-AU" i="1">
                          <a:latin typeface="Cambria Math" panose="02040503050406030204" pitchFamily="18" charset="0"/>
                        </a:rPr>
                        <m:t>+</m:t>
                      </m:r>
                      <m:r>
                        <a:rPr lang="en-AU" b="1" i="1" smtClean="0">
                          <a:latin typeface="Cambria Math" panose="02040503050406030204" pitchFamily="18" charset="0"/>
                        </a:rPr>
                        <m:t>𝑼</m:t>
                      </m:r>
                    </m:oMath>
                  </m:oMathPara>
                </a14:m>
                <a:endParaRPr lang="en-AU" dirty="0"/>
              </a:p>
            </p:txBody>
          </p:sp>
        </mc:Choice>
        <mc:Fallback xmlns="">
          <p:sp>
            <p:nvSpPr>
              <p:cNvPr id="2" name="TextBox 1">
                <a:extLst>
                  <a:ext uri="{FF2B5EF4-FFF2-40B4-BE49-F238E27FC236}">
                    <a16:creationId xmlns:a16="http://schemas.microsoft.com/office/drawing/2014/main" id="{2B596D89-5CBB-48C7-8471-698D288B727F}"/>
                  </a:ext>
                </a:extLst>
              </p:cNvPr>
              <p:cNvSpPr txBox="1">
                <a:spLocks noRot="1" noChangeAspect="1" noMove="1" noResize="1" noEditPoints="1" noAdjustHandles="1" noChangeArrowheads="1" noChangeShapeType="1" noTextEdit="1"/>
              </p:cNvSpPr>
              <p:nvPr/>
            </p:nvSpPr>
            <p:spPr>
              <a:xfrm>
                <a:off x="2438400" y="2549145"/>
                <a:ext cx="4586833" cy="430887"/>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1F23CE-702A-4879-BAC4-1725D04A972C}"/>
                  </a:ext>
                </a:extLst>
              </p:cNvPr>
              <p:cNvSpPr txBox="1"/>
              <p:nvPr/>
            </p:nvSpPr>
            <p:spPr>
              <a:xfrm>
                <a:off x="2730242" y="3568450"/>
                <a:ext cx="4003147"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1" i="1" smtClean="0">
                              <a:latin typeface="Cambria Math" panose="02040503050406030204" pitchFamily="18" charset="0"/>
                            </a:rPr>
                            <m:t>𝑬</m:t>
                          </m:r>
                        </m:e>
                        <m:sub>
                          <m:r>
                            <a:rPr lang="en-AU" b="1" i="1" smtClean="0">
                              <a:latin typeface="Cambria Math" panose="02040503050406030204" pitchFamily="18" charset="0"/>
                            </a:rPr>
                            <m:t>𝑻𝒐𝒕𝒂𝒍</m:t>
                          </m:r>
                        </m:sub>
                      </m:sSub>
                      <m:r>
                        <a:rPr lang="en-AU" b="1"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𝑮𝑴𝒎</m:t>
                          </m:r>
                        </m:num>
                        <m:den>
                          <m:r>
                            <a:rPr lang="en-AU" i="1">
                              <a:latin typeface="Cambria Math" panose="02040503050406030204" pitchFamily="18" charset="0"/>
                            </a:rPr>
                            <m:t>𝟐</m:t>
                          </m:r>
                          <m:r>
                            <a:rPr lang="en-AU" i="1">
                              <a:latin typeface="Cambria Math" panose="02040503050406030204" pitchFamily="18" charset="0"/>
                            </a:rPr>
                            <m:t>𝒓</m:t>
                          </m:r>
                        </m:den>
                      </m:f>
                      <m:r>
                        <a:rPr lang="en-AU" b="1"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m:t>
                          </m:r>
                          <m:r>
                            <a:rPr lang="en-AU" i="1">
                              <a:latin typeface="Cambria Math" panose="02040503050406030204" pitchFamily="18" charset="0"/>
                            </a:rPr>
                            <m:t>𝑮𝑴𝒎</m:t>
                          </m:r>
                        </m:num>
                        <m:den>
                          <m:r>
                            <a:rPr lang="en-AU" i="1">
                              <a:latin typeface="Cambria Math" panose="02040503050406030204" pitchFamily="18" charset="0"/>
                            </a:rPr>
                            <m:t>𝒓</m:t>
                          </m:r>
                        </m:den>
                      </m:f>
                    </m:oMath>
                  </m:oMathPara>
                </a14:m>
                <a:endParaRPr lang="en-AU" dirty="0"/>
              </a:p>
            </p:txBody>
          </p:sp>
        </mc:Choice>
        <mc:Fallback xmlns="">
          <p:sp>
            <p:nvSpPr>
              <p:cNvPr id="8" name="TextBox 7">
                <a:extLst>
                  <a:ext uri="{FF2B5EF4-FFF2-40B4-BE49-F238E27FC236}">
                    <a16:creationId xmlns:a16="http://schemas.microsoft.com/office/drawing/2014/main" id="{AF1F23CE-702A-4879-BAC4-1725D04A972C}"/>
                  </a:ext>
                </a:extLst>
              </p:cNvPr>
              <p:cNvSpPr txBox="1">
                <a:spLocks noRot="1" noChangeAspect="1" noMove="1" noResize="1" noEditPoints="1" noAdjustHandles="1" noChangeArrowheads="1" noChangeShapeType="1" noTextEdit="1"/>
              </p:cNvSpPr>
              <p:nvPr/>
            </p:nvSpPr>
            <p:spPr>
              <a:xfrm>
                <a:off x="2730242" y="3568450"/>
                <a:ext cx="4003147" cy="806631"/>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757FE67-FC13-49C6-A7C2-AA0022402364}"/>
                  </a:ext>
                </a:extLst>
              </p:cNvPr>
              <p:cNvSpPr txBox="1"/>
              <p:nvPr/>
            </p:nvSpPr>
            <p:spPr>
              <a:xfrm>
                <a:off x="3395103" y="4832169"/>
                <a:ext cx="2673424"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1" i="1" smtClean="0">
                              <a:latin typeface="Cambria Math" panose="02040503050406030204" pitchFamily="18" charset="0"/>
                            </a:rPr>
                            <m:t>𝑬</m:t>
                          </m:r>
                        </m:e>
                        <m:sub>
                          <m:r>
                            <a:rPr lang="en-AU" b="1" i="1" smtClean="0">
                              <a:latin typeface="Cambria Math" panose="02040503050406030204" pitchFamily="18" charset="0"/>
                            </a:rPr>
                            <m:t>𝑻𝒐𝒕𝒂𝒍</m:t>
                          </m:r>
                        </m:sub>
                      </m:sSub>
                      <m:r>
                        <a:rPr lang="en-AU" b="1" i="1" smtClean="0">
                          <a:latin typeface="Cambria Math" panose="02040503050406030204" pitchFamily="18" charset="0"/>
                        </a:rPr>
                        <m:t>=</m:t>
                      </m:r>
                      <m:f>
                        <m:fPr>
                          <m:ctrlPr>
                            <a:rPr lang="en-AU" i="1">
                              <a:latin typeface="Cambria Math" panose="02040503050406030204" pitchFamily="18" charset="0"/>
                            </a:rPr>
                          </m:ctrlPr>
                        </m:fPr>
                        <m:num>
                          <m:r>
                            <a:rPr lang="en-AU" b="1" i="1" smtClean="0">
                              <a:latin typeface="Cambria Math" panose="02040503050406030204" pitchFamily="18" charset="0"/>
                            </a:rPr>
                            <m:t>−</m:t>
                          </m:r>
                          <m:r>
                            <a:rPr lang="en-AU" i="1">
                              <a:latin typeface="Cambria Math" panose="02040503050406030204" pitchFamily="18" charset="0"/>
                            </a:rPr>
                            <m:t>𝑮𝑴𝒎</m:t>
                          </m:r>
                        </m:num>
                        <m:den>
                          <m:r>
                            <a:rPr lang="en-AU" i="1">
                              <a:latin typeface="Cambria Math" panose="02040503050406030204" pitchFamily="18" charset="0"/>
                            </a:rPr>
                            <m:t>𝟐</m:t>
                          </m:r>
                          <m:r>
                            <a:rPr lang="en-AU" i="1">
                              <a:latin typeface="Cambria Math" panose="02040503050406030204" pitchFamily="18" charset="0"/>
                            </a:rPr>
                            <m:t>𝒓</m:t>
                          </m:r>
                        </m:den>
                      </m:f>
                    </m:oMath>
                  </m:oMathPara>
                </a14:m>
                <a:endParaRPr lang="en-AU" dirty="0"/>
              </a:p>
            </p:txBody>
          </p:sp>
        </mc:Choice>
        <mc:Fallback xmlns="">
          <p:sp>
            <p:nvSpPr>
              <p:cNvPr id="10" name="TextBox 9">
                <a:extLst>
                  <a:ext uri="{FF2B5EF4-FFF2-40B4-BE49-F238E27FC236}">
                    <a16:creationId xmlns:a16="http://schemas.microsoft.com/office/drawing/2014/main" id="{0757FE67-FC13-49C6-A7C2-AA0022402364}"/>
                  </a:ext>
                </a:extLst>
              </p:cNvPr>
              <p:cNvSpPr txBox="1">
                <a:spLocks noRot="1" noChangeAspect="1" noMove="1" noResize="1" noEditPoints="1" noAdjustHandles="1" noChangeArrowheads="1" noChangeShapeType="1" noTextEdit="1"/>
              </p:cNvSpPr>
              <p:nvPr/>
            </p:nvSpPr>
            <p:spPr>
              <a:xfrm>
                <a:off x="3395103" y="4832169"/>
                <a:ext cx="2673424" cy="806631"/>
              </a:xfrm>
              <a:prstGeom prst="rect">
                <a:avLst/>
              </a:prstGeom>
              <a:blipFill>
                <a:blip r:embed="rId5"/>
                <a:stretch>
                  <a:fillRect/>
                </a:stretch>
              </a:blipFill>
            </p:spPr>
            <p:txBody>
              <a:bodyPr/>
              <a:lstStyle/>
              <a:p>
                <a:r>
                  <a:rPr lang="en-AU">
                    <a:noFill/>
                  </a:rPr>
                  <a:t> </a:t>
                </a:r>
              </a:p>
            </p:txBody>
          </p:sp>
        </mc:Fallback>
      </mc:AlternateContent>
      <p:sp>
        <p:nvSpPr>
          <p:cNvPr id="11" name="Rectangle 10">
            <a:extLst>
              <a:ext uri="{FF2B5EF4-FFF2-40B4-BE49-F238E27FC236}">
                <a16:creationId xmlns:a16="http://schemas.microsoft.com/office/drawing/2014/main" id="{9E591F23-3411-4099-878A-3F224760BB4D}"/>
              </a:ext>
            </a:extLst>
          </p:cNvPr>
          <p:cNvSpPr/>
          <p:nvPr/>
        </p:nvSpPr>
        <p:spPr bwMode="auto">
          <a:xfrm>
            <a:off x="3276600" y="4733812"/>
            <a:ext cx="3124200" cy="100334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Tree>
    <p:extLst>
      <p:ext uri="{BB962C8B-B14F-4D97-AF65-F5344CB8AC3E}">
        <p14:creationId xmlns:p14="http://schemas.microsoft.com/office/powerpoint/2010/main" val="191588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on Satellites</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44196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Suppose we have a satellite that is a distance of 1 Earth Radius (R</a:t>
            </a:r>
            <a:r>
              <a:rPr lang="en-US" altLang="en-US" sz="2800" baseline="-25000" dirty="0">
                <a:solidFill>
                  <a:schemeClr val="accent2"/>
                </a:solidFill>
                <a:latin typeface="+mn-lt"/>
              </a:rPr>
              <a:t>E</a:t>
            </a:r>
            <a:r>
              <a:rPr lang="en-US" altLang="en-US" sz="2800" dirty="0">
                <a:solidFill>
                  <a:schemeClr val="accent2"/>
                </a:solidFill>
                <a:latin typeface="+mn-lt"/>
              </a:rPr>
              <a:t>) above the surface of the Earth, wanting to move to a distance of 2</a:t>
            </a:r>
            <a:r>
              <a:rPr lang="en-US" altLang="en-US" sz="2800" dirty="0">
                <a:solidFill>
                  <a:schemeClr val="accent2"/>
                </a:solidFill>
              </a:rPr>
              <a:t>R</a:t>
            </a:r>
            <a:r>
              <a:rPr lang="en-US" altLang="en-US" sz="2800" baseline="-25000" dirty="0">
                <a:solidFill>
                  <a:schemeClr val="accent2"/>
                </a:solidFill>
              </a:rPr>
              <a:t>E</a:t>
            </a:r>
            <a:r>
              <a:rPr lang="en-US" altLang="en-US" sz="2800" dirty="0">
                <a:solidFill>
                  <a:schemeClr val="accent2"/>
                </a:solidFill>
              </a:rPr>
              <a:t> above. Find the work required to make the move:</a:t>
            </a:r>
            <a:endParaRPr lang="en-US" altLang="en-US" sz="2800" dirty="0">
              <a:solidFill>
                <a:schemeClr val="accent2"/>
              </a:solidFill>
              <a:latin typeface="+mn-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757FE67-FC13-49C6-A7C2-AA0022402364}"/>
                  </a:ext>
                </a:extLst>
              </p:cNvPr>
              <p:cNvSpPr txBox="1"/>
              <p:nvPr/>
            </p:nvSpPr>
            <p:spPr>
              <a:xfrm>
                <a:off x="567893" y="4876800"/>
                <a:ext cx="3623108" cy="632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000" i="1" smtClean="0">
                              <a:solidFill>
                                <a:srgbClr val="FF0000"/>
                              </a:solidFill>
                              <a:latin typeface="Cambria Math" panose="02040503050406030204" pitchFamily="18" charset="0"/>
                            </a:rPr>
                          </m:ctrlPr>
                        </m:sSubPr>
                        <m:e>
                          <m:r>
                            <a:rPr lang="en-AU" sz="2000" b="1" i="1" smtClean="0">
                              <a:solidFill>
                                <a:srgbClr val="FF0000"/>
                              </a:solidFill>
                              <a:latin typeface="Cambria Math" panose="02040503050406030204" pitchFamily="18" charset="0"/>
                            </a:rPr>
                            <m:t>𝑬</m:t>
                          </m:r>
                        </m:e>
                        <m:sub>
                          <m:r>
                            <a:rPr lang="en-AU" sz="2000" b="1" i="1" smtClean="0">
                              <a:solidFill>
                                <a:srgbClr val="FF0000"/>
                              </a:solidFill>
                              <a:latin typeface="Cambria Math" panose="02040503050406030204" pitchFamily="18" charset="0"/>
                            </a:rPr>
                            <m:t>𝑻𝒐𝒕𝒂𝒍</m:t>
                          </m:r>
                        </m:sub>
                      </m:sSub>
                      <m:d>
                        <m:dPr>
                          <m:ctrlPr>
                            <a:rPr lang="en-AU" sz="2000" b="1" i="1" smtClean="0">
                              <a:solidFill>
                                <a:srgbClr val="FF0000"/>
                              </a:solidFill>
                              <a:latin typeface="Cambria Math" panose="02040503050406030204" pitchFamily="18" charset="0"/>
                            </a:rPr>
                          </m:ctrlPr>
                        </m:dPr>
                        <m:e>
                          <m:r>
                            <a:rPr lang="en-AU" sz="2000" b="1" i="1" smtClean="0">
                              <a:solidFill>
                                <a:srgbClr val="FF0000"/>
                              </a:solidFill>
                              <a:latin typeface="Cambria Math" panose="02040503050406030204" pitchFamily="18" charset="0"/>
                            </a:rPr>
                            <m:t>𝟐</m:t>
                          </m:r>
                          <m:r>
                            <a:rPr lang="en-AU" sz="2000" b="1" i="1" smtClean="0">
                              <a:solidFill>
                                <a:srgbClr val="FF0000"/>
                              </a:solidFill>
                              <a:latin typeface="Cambria Math" panose="02040503050406030204" pitchFamily="18" charset="0"/>
                            </a:rPr>
                            <m:t>𝑹</m:t>
                          </m:r>
                        </m:e>
                      </m:d>
                      <m:r>
                        <a:rPr lang="en-AU" sz="2000" b="1" i="1" smtClean="0">
                          <a:solidFill>
                            <a:srgbClr val="FF0000"/>
                          </a:solidFill>
                          <a:latin typeface="Cambria Math" panose="02040503050406030204" pitchFamily="18" charset="0"/>
                        </a:rPr>
                        <m:t>=</m:t>
                      </m:r>
                      <m:f>
                        <m:fPr>
                          <m:ctrlPr>
                            <a:rPr lang="en-AU" sz="2000" i="1">
                              <a:solidFill>
                                <a:srgbClr val="FF0000"/>
                              </a:solidFill>
                              <a:latin typeface="Cambria Math" panose="02040503050406030204" pitchFamily="18" charset="0"/>
                            </a:rPr>
                          </m:ctrlPr>
                        </m:fPr>
                        <m:num>
                          <m:r>
                            <a:rPr lang="en-AU" sz="2000" b="1" i="1" smtClean="0">
                              <a:solidFill>
                                <a:srgbClr val="FF0000"/>
                              </a:solidFill>
                              <a:latin typeface="Cambria Math" panose="02040503050406030204" pitchFamily="18" charset="0"/>
                            </a:rPr>
                            <m:t>−</m:t>
                          </m:r>
                          <m:r>
                            <a:rPr lang="en-AU" sz="2000" i="1">
                              <a:solidFill>
                                <a:srgbClr val="FF0000"/>
                              </a:solidFill>
                              <a:latin typeface="Cambria Math" panose="02040503050406030204" pitchFamily="18" charset="0"/>
                            </a:rPr>
                            <m:t>𝑮𝑴𝒎</m:t>
                          </m:r>
                        </m:num>
                        <m:den>
                          <m:r>
                            <a:rPr lang="en-AU" sz="2000" i="1">
                              <a:solidFill>
                                <a:srgbClr val="FF0000"/>
                              </a:solidFill>
                              <a:latin typeface="Cambria Math" panose="02040503050406030204" pitchFamily="18" charset="0"/>
                            </a:rPr>
                            <m:t>𝟐</m:t>
                          </m:r>
                          <m:d>
                            <m:dPr>
                              <m:ctrlPr>
                                <a:rPr lang="en-AU" sz="2000" b="1" i="1" smtClean="0">
                                  <a:solidFill>
                                    <a:srgbClr val="FF0000"/>
                                  </a:solidFill>
                                  <a:latin typeface="Cambria Math" panose="02040503050406030204" pitchFamily="18" charset="0"/>
                                </a:rPr>
                              </m:ctrlPr>
                            </m:dPr>
                            <m:e>
                              <m:r>
                                <a:rPr lang="en-AU" sz="2000" b="1" i="1" smtClean="0">
                                  <a:solidFill>
                                    <a:srgbClr val="FF0000"/>
                                  </a:solidFill>
                                  <a:latin typeface="Cambria Math" panose="02040503050406030204" pitchFamily="18" charset="0"/>
                                </a:rPr>
                                <m:t>𝟐</m:t>
                              </m:r>
                              <m:r>
                                <a:rPr lang="en-AU" sz="2000" b="1" i="1" smtClean="0">
                                  <a:solidFill>
                                    <a:srgbClr val="FF0000"/>
                                  </a:solidFill>
                                  <a:latin typeface="Cambria Math" panose="02040503050406030204" pitchFamily="18" charset="0"/>
                                </a:rPr>
                                <m:t>𝑹</m:t>
                              </m:r>
                            </m:e>
                          </m:d>
                        </m:den>
                      </m:f>
                      <m:r>
                        <a:rPr lang="en-AU" sz="2000" b="1" i="1" smtClean="0">
                          <a:solidFill>
                            <a:srgbClr val="FF0000"/>
                          </a:solidFill>
                          <a:latin typeface="Cambria Math" panose="02040503050406030204" pitchFamily="18" charset="0"/>
                        </a:rPr>
                        <m:t>=</m:t>
                      </m:r>
                      <m:f>
                        <m:fPr>
                          <m:ctrlPr>
                            <a:rPr lang="en-AU" sz="2000" i="1">
                              <a:solidFill>
                                <a:srgbClr val="FF0000"/>
                              </a:solidFill>
                              <a:latin typeface="Cambria Math" panose="02040503050406030204" pitchFamily="18" charset="0"/>
                            </a:rPr>
                          </m:ctrlPr>
                        </m:fPr>
                        <m:num>
                          <m:r>
                            <a:rPr lang="en-AU" sz="2000" i="1">
                              <a:solidFill>
                                <a:srgbClr val="FF0000"/>
                              </a:solidFill>
                              <a:latin typeface="Cambria Math" panose="02040503050406030204" pitchFamily="18" charset="0"/>
                            </a:rPr>
                            <m:t>−</m:t>
                          </m:r>
                          <m:r>
                            <a:rPr lang="en-AU" sz="2000" i="1">
                              <a:solidFill>
                                <a:srgbClr val="FF0000"/>
                              </a:solidFill>
                              <a:latin typeface="Cambria Math" panose="02040503050406030204" pitchFamily="18" charset="0"/>
                            </a:rPr>
                            <m:t>𝑮𝑴𝒎</m:t>
                          </m:r>
                        </m:num>
                        <m:den>
                          <m:r>
                            <a:rPr lang="en-AU" sz="2000" b="1" i="1" smtClean="0">
                              <a:solidFill>
                                <a:srgbClr val="FF0000"/>
                              </a:solidFill>
                              <a:latin typeface="Cambria Math" panose="02040503050406030204" pitchFamily="18" charset="0"/>
                            </a:rPr>
                            <m:t>𝟒</m:t>
                          </m:r>
                          <m:r>
                            <a:rPr lang="en-AU" sz="2000" i="1">
                              <a:solidFill>
                                <a:srgbClr val="FF0000"/>
                              </a:solidFill>
                              <a:latin typeface="Cambria Math" panose="02040503050406030204" pitchFamily="18" charset="0"/>
                            </a:rPr>
                            <m:t>𝑹</m:t>
                          </m:r>
                        </m:den>
                      </m:f>
                    </m:oMath>
                  </m:oMathPara>
                </a14:m>
                <a:endParaRPr lang="en-AU" sz="2000" dirty="0">
                  <a:solidFill>
                    <a:srgbClr val="FF0000"/>
                  </a:solidFill>
                </a:endParaRPr>
              </a:p>
            </p:txBody>
          </p:sp>
        </mc:Choice>
        <mc:Fallback xmlns="">
          <p:sp>
            <p:nvSpPr>
              <p:cNvPr id="10" name="TextBox 9">
                <a:extLst>
                  <a:ext uri="{FF2B5EF4-FFF2-40B4-BE49-F238E27FC236}">
                    <a16:creationId xmlns:a16="http://schemas.microsoft.com/office/drawing/2014/main" id="{0757FE67-FC13-49C6-A7C2-AA0022402364}"/>
                  </a:ext>
                </a:extLst>
              </p:cNvPr>
              <p:cNvSpPr txBox="1">
                <a:spLocks noRot="1" noChangeAspect="1" noMove="1" noResize="1" noEditPoints="1" noAdjustHandles="1" noChangeArrowheads="1" noChangeShapeType="1" noTextEdit="1"/>
              </p:cNvSpPr>
              <p:nvPr/>
            </p:nvSpPr>
            <p:spPr>
              <a:xfrm>
                <a:off x="567893" y="4876800"/>
                <a:ext cx="3623108" cy="632802"/>
              </a:xfrm>
              <a:prstGeom prst="rect">
                <a:avLst/>
              </a:prstGeom>
              <a:blipFill>
                <a:blip r:embed="rId3"/>
                <a:stretch>
                  <a:fillRect/>
                </a:stretch>
              </a:blipFill>
            </p:spPr>
            <p:txBody>
              <a:bodyPr/>
              <a:lstStyle/>
              <a:p>
                <a:r>
                  <a:rPr lang="en-AU">
                    <a:noFill/>
                  </a:rPr>
                  <a:t> </a:t>
                </a:r>
              </a:p>
            </p:txBody>
          </p:sp>
        </mc:Fallback>
      </mc:AlternateContent>
      <p:pic>
        <p:nvPicPr>
          <p:cNvPr id="9" name="Picture 8">
            <a:extLst>
              <a:ext uri="{FF2B5EF4-FFF2-40B4-BE49-F238E27FC236}">
                <a16:creationId xmlns:a16="http://schemas.microsoft.com/office/drawing/2014/main" id="{419FC5AD-7666-4787-8267-DD649F1EA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862233"/>
            <a:ext cx="907757" cy="906622"/>
          </a:xfrm>
          <a:prstGeom prst="rect">
            <a:avLst/>
          </a:prstGeom>
        </p:spPr>
      </p:pic>
      <p:sp>
        <p:nvSpPr>
          <p:cNvPr id="12" name="Oval 11">
            <a:extLst>
              <a:ext uri="{FF2B5EF4-FFF2-40B4-BE49-F238E27FC236}">
                <a16:creationId xmlns:a16="http://schemas.microsoft.com/office/drawing/2014/main" id="{069B523A-FE4B-446F-BEAA-A52E6610BEB9}"/>
              </a:ext>
            </a:extLst>
          </p:cNvPr>
          <p:cNvSpPr/>
          <p:nvPr/>
        </p:nvSpPr>
        <p:spPr bwMode="auto">
          <a:xfrm>
            <a:off x="6019800" y="533400"/>
            <a:ext cx="1676400" cy="156863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5" name="Oval 14">
            <a:extLst>
              <a:ext uri="{FF2B5EF4-FFF2-40B4-BE49-F238E27FC236}">
                <a16:creationId xmlns:a16="http://schemas.microsoft.com/office/drawing/2014/main" id="{9D1E24F6-22F8-4727-A621-7B3B8A1E79A5}"/>
              </a:ext>
            </a:extLst>
          </p:cNvPr>
          <p:cNvSpPr/>
          <p:nvPr/>
        </p:nvSpPr>
        <p:spPr bwMode="auto">
          <a:xfrm>
            <a:off x="5562600" y="76200"/>
            <a:ext cx="2590800" cy="245069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pic>
        <p:nvPicPr>
          <p:cNvPr id="14" name="Picture 13">
            <a:extLst>
              <a:ext uri="{FF2B5EF4-FFF2-40B4-BE49-F238E27FC236}">
                <a16:creationId xmlns:a16="http://schemas.microsoft.com/office/drawing/2014/main" id="{D7D5F3E3-B9E8-45E8-8A6C-1D415759AD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7375" y="1064084"/>
            <a:ext cx="628650" cy="502920"/>
          </a:xfrm>
          <a:prstGeom prst="rect">
            <a:avLst/>
          </a:prstGeom>
        </p:spPr>
      </p:pic>
      <p:cxnSp>
        <p:nvCxnSpPr>
          <p:cNvPr id="17" name="Straight Arrow Connector 16">
            <a:extLst>
              <a:ext uri="{FF2B5EF4-FFF2-40B4-BE49-F238E27FC236}">
                <a16:creationId xmlns:a16="http://schemas.microsoft.com/office/drawing/2014/main" id="{7DE76A37-883D-441D-A894-06BF8FCFD9EF}"/>
              </a:ext>
            </a:extLst>
          </p:cNvPr>
          <p:cNvCxnSpPr>
            <a:cxnSpLocks/>
            <a:endCxn id="9" idx="3"/>
          </p:cNvCxnSpPr>
          <p:nvPr/>
        </p:nvCxnSpPr>
        <p:spPr bwMode="auto">
          <a:xfrm>
            <a:off x="6858000" y="1315544"/>
            <a:ext cx="450557" cy="0"/>
          </a:xfrm>
          <a:prstGeom prst="straightConnector1">
            <a:avLst/>
          </a:prstGeom>
          <a:solidFill>
            <a:schemeClr val="accent1"/>
          </a:solidFill>
          <a:ln w="28575" cap="flat" cmpd="sng" algn="ctr">
            <a:solidFill>
              <a:srgbClr val="FF0000"/>
            </a:solidFill>
            <a:prstDash val="solid"/>
            <a:round/>
            <a:headEnd type="triangle"/>
            <a:tailEnd type="triangle"/>
          </a:ln>
          <a:effectLst/>
        </p:spPr>
      </p:cxnSp>
      <p:cxnSp>
        <p:nvCxnSpPr>
          <p:cNvPr id="21" name="Straight Arrow Connector 20">
            <a:extLst>
              <a:ext uri="{FF2B5EF4-FFF2-40B4-BE49-F238E27FC236}">
                <a16:creationId xmlns:a16="http://schemas.microsoft.com/office/drawing/2014/main" id="{C5F58486-90DD-44BB-A3C5-360F0C407D33}"/>
              </a:ext>
            </a:extLst>
          </p:cNvPr>
          <p:cNvCxnSpPr>
            <a:cxnSpLocks/>
            <a:stCxn id="9" idx="3"/>
          </p:cNvCxnSpPr>
          <p:nvPr/>
        </p:nvCxnSpPr>
        <p:spPr bwMode="auto">
          <a:xfrm>
            <a:off x="7308557" y="1315544"/>
            <a:ext cx="381000" cy="0"/>
          </a:xfrm>
          <a:prstGeom prst="straightConnector1">
            <a:avLst/>
          </a:prstGeom>
          <a:solidFill>
            <a:schemeClr val="accent1"/>
          </a:solidFill>
          <a:ln w="28575" cap="flat" cmpd="sng" algn="ctr">
            <a:solidFill>
              <a:srgbClr val="FF0000"/>
            </a:solidFill>
            <a:prstDash val="solid"/>
            <a:round/>
            <a:headEnd type="triangle"/>
            <a:tailEnd type="triangle"/>
          </a:ln>
          <a:effectLst/>
        </p:spPr>
      </p:cxnSp>
      <p:cxnSp>
        <p:nvCxnSpPr>
          <p:cNvPr id="23" name="Straight Arrow Connector 22">
            <a:extLst>
              <a:ext uri="{FF2B5EF4-FFF2-40B4-BE49-F238E27FC236}">
                <a16:creationId xmlns:a16="http://schemas.microsoft.com/office/drawing/2014/main" id="{F11B15B4-DDE7-47C8-957D-CEE8A205216F}"/>
              </a:ext>
            </a:extLst>
          </p:cNvPr>
          <p:cNvCxnSpPr>
            <a:cxnSpLocks/>
          </p:cNvCxnSpPr>
          <p:nvPr/>
        </p:nvCxnSpPr>
        <p:spPr bwMode="auto">
          <a:xfrm>
            <a:off x="7696200" y="1317099"/>
            <a:ext cx="457200" cy="0"/>
          </a:xfrm>
          <a:prstGeom prst="straightConnector1">
            <a:avLst/>
          </a:prstGeom>
          <a:solidFill>
            <a:schemeClr val="accent1"/>
          </a:solidFill>
          <a:ln w="28575" cap="flat" cmpd="sng" algn="ctr">
            <a:solidFill>
              <a:srgbClr val="FF0000"/>
            </a:solidFill>
            <a:prstDash val="solid"/>
            <a:round/>
            <a:headEnd type="triangle"/>
            <a:tailEnd type="triangle"/>
          </a:ln>
          <a:effectLst/>
        </p:spPr>
      </p:cxnSp>
      <p:sp>
        <p:nvSpPr>
          <p:cNvPr id="24" name="Rectangle 23">
            <a:extLst>
              <a:ext uri="{FF2B5EF4-FFF2-40B4-BE49-F238E27FC236}">
                <a16:creationId xmlns:a16="http://schemas.microsoft.com/office/drawing/2014/main" id="{6188412E-BE78-4F5E-B3B8-1DCF0A079A25}"/>
              </a:ext>
            </a:extLst>
          </p:cNvPr>
          <p:cNvSpPr/>
          <p:nvPr/>
        </p:nvSpPr>
        <p:spPr>
          <a:xfrm>
            <a:off x="6856293" y="939877"/>
            <a:ext cx="453970" cy="369332"/>
          </a:xfrm>
          <a:prstGeom prst="rect">
            <a:avLst/>
          </a:prstGeom>
        </p:spPr>
        <p:txBody>
          <a:bodyPr wrap="none">
            <a:spAutoFit/>
          </a:bodyPr>
          <a:lstStyle/>
          <a:p>
            <a:r>
              <a:rPr lang="en-US" altLang="en-US" sz="1800" dirty="0">
                <a:solidFill>
                  <a:srgbClr val="FF0000"/>
                </a:solidFill>
              </a:rPr>
              <a:t>R</a:t>
            </a:r>
            <a:r>
              <a:rPr lang="en-US" altLang="en-US" sz="1800" baseline="-25000" dirty="0">
                <a:solidFill>
                  <a:srgbClr val="FF0000"/>
                </a:solidFill>
              </a:rPr>
              <a:t>E</a:t>
            </a:r>
            <a:endParaRPr lang="en-AU" sz="1800" dirty="0">
              <a:solidFill>
                <a:srgbClr val="FF0000"/>
              </a:solidFill>
            </a:endParaRPr>
          </a:p>
        </p:txBody>
      </p:sp>
      <p:sp>
        <p:nvSpPr>
          <p:cNvPr id="27" name="Rectangle 26">
            <a:extLst>
              <a:ext uri="{FF2B5EF4-FFF2-40B4-BE49-F238E27FC236}">
                <a16:creationId xmlns:a16="http://schemas.microsoft.com/office/drawing/2014/main" id="{1015F736-5A3F-4D85-A560-A3C34C6FD9E0}"/>
              </a:ext>
            </a:extLst>
          </p:cNvPr>
          <p:cNvSpPr/>
          <p:nvPr/>
        </p:nvSpPr>
        <p:spPr>
          <a:xfrm>
            <a:off x="7308557" y="951046"/>
            <a:ext cx="453970" cy="369332"/>
          </a:xfrm>
          <a:prstGeom prst="rect">
            <a:avLst/>
          </a:prstGeom>
        </p:spPr>
        <p:txBody>
          <a:bodyPr wrap="none">
            <a:spAutoFit/>
          </a:bodyPr>
          <a:lstStyle/>
          <a:p>
            <a:r>
              <a:rPr lang="en-US" altLang="en-US" sz="1800" dirty="0">
                <a:solidFill>
                  <a:srgbClr val="FF0000"/>
                </a:solidFill>
              </a:rPr>
              <a:t>R</a:t>
            </a:r>
            <a:r>
              <a:rPr lang="en-US" altLang="en-US" sz="1800" baseline="-25000" dirty="0">
                <a:solidFill>
                  <a:srgbClr val="FF0000"/>
                </a:solidFill>
              </a:rPr>
              <a:t>E</a:t>
            </a:r>
            <a:endParaRPr lang="en-AU" sz="1800" dirty="0">
              <a:solidFill>
                <a:srgbClr val="FF0000"/>
              </a:solidFill>
            </a:endParaRPr>
          </a:p>
        </p:txBody>
      </p:sp>
      <p:sp>
        <p:nvSpPr>
          <p:cNvPr id="28" name="Rectangle 27">
            <a:extLst>
              <a:ext uri="{FF2B5EF4-FFF2-40B4-BE49-F238E27FC236}">
                <a16:creationId xmlns:a16="http://schemas.microsoft.com/office/drawing/2014/main" id="{F32C0134-76A8-4F9D-8683-A5E4A47CE1BA}"/>
              </a:ext>
            </a:extLst>
          </p:cNvPr>
          <p:cNvSpPr/>
          <p:nvPr/>
        </p:nvSpPr>
        <p:spPr>
          <a:xfrm>
            <a:off x="7734935" y="951046"/>
            <a:ext cx="453970" cy="369332"/>
          </a:xfrm>
          <a:prstGeom prst="rect">
            <a:avLst/>
          </a:prstGeom>
        </p:spPr>
        <p:txBody>
          <a:bodyPr wrap="none">
            <a:spAutoFit/>
          </a:bodyPr>
          <a:lstStyle/>
          <a:p>
            <a:r>
              <a:rPr lang="en-US" altLang="en-US" sz="1800" dirty="0">
                <a:solidFill>
                  <a:srgbClr val="FF0000"/>
                </a:solidFill>
              </a:rPr>
              <a:t>R</a:t>
            </a:r>
            <a:r>
              <a:rPr lang="en-US" altLang="en-US" sz="1800" baseline="-25000" dirty="0">
                <a:solidFill>
                  <a:srgbClr val="FF0000"/>
                </a:solidFill>
              </a:rPr>
              <a:t>E</a:t>
            </a:r>
            <a:endParaRPr lang="en-AU" sz="1800" dirty="0">
              <a:solidFill>
                <a:srgbClr val="FF0000"/>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8C1888A-770D-4F14-971F-55841B9D0F9C}"/>
                  </a:ext>
                </a:extLst>
              </p:cNvPr>
              <p:cNvSpPr txBox="1"/>
              <p:nvPr/>
            </p:nvSpPr>
            <p:spPr>
              <a:xfrm>
                <a:off x="545639" y="5735769"/>
                <a:ext cx="3623108" cy="632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000" i="1" smtClean="0">
                              <a:solidFill>
                                <a:srgbClr val="FF0000"/>
                              </a:solidFill>
                              <a:latin typeface="Cambria Math" panose="02040503050406030204" pitchFamily="18" charset="0"/>
                            </a:rPr>
                          </m:ctrlPr>
                        </m:sSubPr>
                        <m:e>
                          <m:r>
                            <a:rPr lang="en-AU" sz="2000" b="1" i="1" smtClean="0">
                              <a:solidFill>
                                <a:srgbClr val="FF0000"/>
                              </a:solidFill>
                              <a:latin typeface="Cambria Math" panose="02040503050406030204" pitchFamily="18" charset="0"/>
                            </a:rPr>
                            <m:t>𝑬</m:t>
                          </m:r>
                        </m:e>
                        <m:sub>
                          <m:r>
                            <a:rPr lang="en-AU" sz="2000" b="1" i="1" smtClean="0">
                              <a:solidFill>
                                <a:srgbClr val="FF0000"/>
                              </a:solidFill>
                              <a:latin typeface="Cambria Math" panose="02040503050406030204" pitchFamily="18" charset="0"/>
                            </a:rPr>
                            <m:t>𝑻𝒐𝒕𝒂𝒍</m:t>
                          </m:r>
                        </m:sub>
                      </m:sSub>
                      <m:d>
                        <m:dPr>
                          <m:ctrlPr>
                            <a:rPr lang="en-AU" sz="2000" b="1" i="1" smtClean="0">
                              <a:solidFill>
                                <a:srgbClr val="FF0000"/>
                              </a:solidFill>
                              <a:latin typeface="Cambria Math" panose="02040503050406030204" pitchFamily="18" charset="0"/>
                            </a:rPr>
                          </m:ctrlPr>
                        </m:dPr>
                        <m:e>
                          <m:r>
                            <a:rPr lang="en-AU" sz="2000" b="1" i="1" smtClean="0">
                              <a:solidFill>
                                <a:srgbClr val="FF0000"/>
                              </a:solidFill>
                              <a:latin typeface="Cambria Math" panose="02040503050406030204" pitchFamily="18" charset="0"/>
                            </a:rPr>
                            <m:t>𝟑</m:t>
                          </m:r>
                          <m:r>
                            <a:rPr lang="en-AU" sz="2000" b="1" i="1" smtClean="0">
                              <a:solidFill>
                                <a:srgbClr val="FF0000"/>
                              </a:solidFill>
                              <a:latin typeface="Cambria Math" panose="02040503050406030204" pitchFamily="18" charset="0"/>
                            </a:rPr>
                            <m:t>𝑹</m:t>
                          </m:r>
                        </m:e>
                      </m:d>
                      <m:r>
                        <a:rPr lang="en-AU" sz="2000" b="1" i="1" smtClean="0">
                          <a:solidFill>
                            <a:srgbClr val="FF0000"/>
                          </a:solidFill>
                          <a:latin typeface="Cambria Math" panose="02040503050406030204" pitchFamily="18" charset="0"/>
                        </a:rPr>
                        <m:t>=</m:t>
                      </m:r>
                      <m:f>
                        <m:fPr>
                          <m:ctrlPr>
                            <a:rPr lang="en-AU" sz="2000" i="1">
                              <a:solidFill>
                                <a:srgbClr val="FF0000"/>
                              </a:solidFill>
                              <a:latin typeface="Cambria Math" panose="02040503050406030204" pitchFamily="18" charset="0"/>
                            </a:rPr>
                          </m:ctrlPr>
                        </m:fPr>
                        <m:num>
                          <m:r>
                            <a:rPr lang="en-AU" sz="2000" b="1" i="1" smtClean="0">
                              <a:solidFill>
                                <a:srgbClr val="FF0000"/>
                              </a:solidFill>
                              <a:latin typeface="Cambria Math" panose="02040503050406030204" pitchFamily="18" charset="0"/>
                            </a:rPr>
                            <m:t>−</m:t>
                          </m:r>
                          <m:r>
                            <a:rPr lang="en-AU" sz="2000" i="1">
                              <a:solidFill>
                                <a:srgbClr val="FF0000"/>
                              </a:solidFill>
                              <a:latin typeface="Cambria Math" panose="02040503050406030204" pitchFamily="18" charset="0"/>
                            </a:rPr>
                            <m:t>𝑮𝑴𝒎</m:t>
                          </m:r>
                        </m:num>
                        <m:den>
                          <m:r>
                            <a:rPr lang="en-AU" sz="2000" i="1">
                              <a:solidFill>
                                <a:srgbClr val="FF0000"/>
                              </a:solidFill>
                              <a:latin typeface="Cambria Math" panose="02040503050406030204" pitchFamily="18" charset="0"/>
                            </a:rPr>
                            <m:t>𝟐</m:t>
                          </m:r>
                          <m:d>
                            <m:dPr>
                              <m:ctrlPr>
                                <a:rPr lang="en-AU" sz="2000" b="1" i="1" smtClean="0">
                                  <a:solidFill>
                                    <a:srgbClr val="FF0000"/>
                                  </a:solidFill>
                                  <a:latin typeface="Cambria Math" panose="02040503050406030204" pitchFamily="18" charset="0"/>
                                </a:rPr>
                              </m:ctrlPr>
                            </m:dPr>
                            <m:e>
                              <m:r>
                                <a:rPr lang="en-AU" sz="2000" b="1" i="1" smtClean="0">
                                  <a:solidFill>
                                    <a:srgbClr val="FF0000"/>
                                  </a:solidFill>
                                  <a:latin typeface="Cambria Math" panose="02040503050406030204" pitchFamily="18" charset="0"/>
                                </a:rPr>
                                <m:t>𝟑</m:t>
                              </m:r>
                              <m:r>
                                <a:rPr lang="en-AU" sz="2000" b="1" i="1" smtClean="0">
                                  <a:solidFill>
                                    <a:srgbClr val="FF0000"/>
                                  </a:solidFill>
                                  <a:latin typeface="Cambria Math" panose="02040503050406030204" pitchFamily="18" charset="0"/>
                                </a:rPr>
                                <m:t>𝑹</m:t>
                              </m:r>
                            </m:e>
                          </m:d>
                        </m:den>
                      </m:f>
                      <m:r>
                        <a:rPr lang="en-AU" sz="2000" b="1" i="1" smtClean="0">
                          <a:solidFill>
                            <a:srgbClr val="FF0000"/>
                          </a:solidFill>
                          <a:latin typeface="Cambria Math" panose="02040503050406030204" pitchFamily="18" charset="0"/>
                        </a:rPr>
                        <m:t>=</m:t>
                      </m:r>
                      <m:f>
                        <m:fPr>
                          <m:ctrlPr>
                            <a:rPr lang="en-AU" sz="2000" i="1">
                              <a:solidFill>
                                <a:srgbClr val="FF0000"/>
                              </a:solidFill>
                              <a:latin typeface="Cambria Math" panose="02040503050406030204" pitchFamily="18" charset="0"/>
                            </a:rPr>
                          </m:ctrlPr>
                        </m:fPr>
                        <m:num>
                          <m:r>
                            <a:rPr lang="en-AU" sz="2000" i="1">
                              <a:solidFill>
                                <a:srgbClr val="FF0000"/>
                              </a:solidFill>
                              <a:latin typeface="Cambria Math" panose="02040503050406030204" pitchFamily="18" charset="0"/>
                            </a:rPr>
                            <m:t>−</m:t>
                          </m:r>
                          <m:r>
                            <a:rPr lang="en-AU" sz="2000" i="1">
                              <a:solidFill>
                                <a:srgbClr val="FF0000"/>
                              </a:solidFill>
                              <a:latin typeface="Cambria Math" panose="02040503050406030204" pitchFamily="18" charset="0"/>
                            </a:rPr>
                            <m:t>𝑮𝑴𝒎</m:t>
                          </m:r>
                        </m:num>
                        <m:den>
                          <m:r>
                            <a:rPr lang="en-AU" sz="2000" b="1" i="1" smtClean="0">
                              <a:solidFill>
                                <a:srgbClr val="FF0000"/>
                              </a:solidFill>
                              <a:latin typeface="Cambria Math" panose="02040503050406030204" pitchFamily="18" charset="0"/>
                            </a:rPr>
                            <m:t>𝟔</m:t>
                          </m:r>
                          <m:r>
                            <a:rPr lang="en-AU" sz="2000" i="1">
                              <a:solidFill>
                                <a:srgbClr val="FF0000"/>
                              </a:solidFill>
                              <a:latin typeface="Cambria Math" panose="02040503050406030204" pitchFamily="18" charset="0"/>
                            </a:rPr>
                            <m:t>𝑹</m:t>
                          </m:r>
                        </m:den>
                      </m:f>
                    </m:oMath>
                  </m:oMathPara>
                </a14:m>
                <a:endParaRPr lang="en-AU" sz="2000" dirty="0">
                  <a:solidFill>
                    <a:srgbClr val="FF0000"/>
                  </a:solidFill>
                </a:endParaRPr>
              </a:p>
            </p:txBody>
          </p:sp>
        </mc:Choice>
        <mc:Fallback xmlns="">
          <p:sp>
            <p:nvSpPr>
              <p:cNvPr id="29" name="TextBox 28">
                <a:extLst>
                  <a:ext uri="{FF2B5EF4-FFF2-40B4-BE49-F238E27FC236}">
                    <a16:creationId xmlns:a16="http://schemas.microsoft.com/office/drawing/2014/main" id="{58C1888A-770D-4F14-971F-55841B9D0F9C}"/>
                  </a:ext>
                </a:extLst>
              </p:cNvPr>
              <p:cNvSpPr txBox="1">
                <a:spLocks noRot="1" noChangeAspect="1" noMove="1" noResize="1" noEditPoints="1" noAdjustHandles="1" noChangeArrowheads="1" noChangeShapeType="1" noTextEdit="1"/>
              </p:cNvSpPr>
              <p:nvPr/>
            </p:nvSpPr>
            <p:spPr>
              <a:xfrm>
                <a:off x="545639" y="5735769"/>
                <a:ext cx="3623108" cy="632802"/>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4FC20CC-CB0E-4517-840C-5459BEC5EB5C}"/>
                  </a:ext>
                </a:extLst>
              </p:cNvPr>
              <p:cNvSpPr txBox="1"/>
              <p:nvPr/>
            </p:nvSpPr>
            <p:spPr>
              <a:xfrm>
                <a:off x="5393957" y="2667000"/>
                <a:ext cx="26271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smtClean="0">
                              <a:solidFill>
                                <a:srgbClr val="FF0000"/>
                              </a:solidFill>
                              <a:latin typeface="Cambria Math" panose="02040503050406030204" pitchFamily="18" charset="0"/>
                            </a:rPr>
                            <m:t>∆</m:t>
                          </m:r>
                          <m:r>
                            <a:rPr lang="en-AU" sz="1800" b="1" i="1" smtClean="0">
                              <a:solidFill>
                                <a:srgbClr val="FF0000"/>
                              </a:solidFill>
                              <a:latin typeface="Cambria Math" panose="02040503050406030204" pitchFamily="18" charset="0"/>
                            </a:rPr>
                            <m:t>𝑬</m:t>
                          </m:r>
                        </m:e>
                        <m:sub>
                          <m:r>
                            <a:rPr lang="en-AU" sz="1800" b="1" i="1" smtClean="0">
                              <a:solidFill>
                                <a:srgbClr val="FF0000"/>
                              </a:solidFill>
                              <a:latin typeface="Cambria Math" panose="02040503050406030204" pitchFamily="18" charset="0"/>
                            </a:rPr>
                            <m:t>𝑻𝒐𝒕𝒂𝒍</m:t>
                          </m:r>
                        </m:sub>
                      </m:sSub>
                      <m:r>
                        <a:rPr lang="en-AU" sz="1800" b="1" i="1" smtClean="0">
                          <a:solidFill>
                            <a:srgbClr val="FF0000"/>
                          </a:solidFill>
                          <a:latin typeface="Cambria Math" panose="02040503050406030204" pitchFamily="18" charset="0"/>
                        </a:rPr>
                        <m:t>=</m:t>
                      </m:r>
                      <m:sSub>
                        <m:sSubPr>
                          <m:ctrlPr>
                            <a:rPr lang="en-AU" sz="1800" b="1" i="1" smtClean="0">
                              <a:solidFill>
                                <a:srgbClr val="FF0000"/>
                              </a:solidFill>
                              <a:latin typeface="Cambria Math" panose="02040503050406030204" pitchFamily="18" charset="0"/>
                            </a:rPr>
                          </m:ctrlPr>
                        </m:sSubPr>
                        <m:e>
                          <m:r>
                            <a:rPr lang="en-AU" sz="1800" b="1" i="1" smtClean="0">
                              <a:solidFill>
                                <a:srgbClr val="FF0000"/>
                              </a:solidFill>
                              <a:latin typeface="Cambria Math" panose="02040503050406030204" pitchFamily="18" charset="0"/>
                            </a:rPr>
                            <m:t>𝑬</m:t>
                          </m:r>
                        </m:e>
                        <m:sub>
                          <m:r>
                            <a:rPr lang="en-AU" sz="1800" b="1" i="1" smtClean="0">
                              <a:solidFill>
                                <a:srgbClr val="FF0000"/>
                              </a:solidFill>
                              <a:latin typeface="Cambria Math" panose="02040503050406030204" pitchFamily="18" charset="0"/>
                            </a:rPr>
                            <m:t>𝑭𝒊𝒏𝒂𝒍</m:t>
                          </m:r>
                        </m:sub>
                      </m:sSub>
                      <m:r>
                        <a:rPr lang="en-AU" sz="1800" b="1" i="1" smtClean="0">
                          <a:solidFill>
                            <a:srgbClr val="FF0000"/>
                          </a:solidFill>
                          <a:latin typeface="Cambria Math" panose="02040503050406030204" pitchFamily="18" charset="0"/>
                        </a:rPr>
                        <m:t>−</m:t>
                      </m:r>
                      <m:sSub>
                        <m:sSubPr>
                          <m:ctrlPr>
                            <a:rPr lang="en-AU" sz="1800" b="1" i="1" smtClean="0">
                              <a:solidFill>
                                <a:srgbClr val="FF0000"/>
                              </a:solidFill>
                              <a:latin typeface="Cambria Math" panose="02040503050406030204" pitchFamily="18" charset="0"/>
                            </a:rPr>
                          </m:ctrlPr>
                        </m:sSubPr>
                        <m:e>
                          <m:r>
                            <a:rPr lang="en-AU" sz="1800" b="1" i="1" smtClean="0">
                              <a:solidFill>
                                <a:srgbClr val="FF0000"/>
                              </a:solidFill>
                              <a:latin typeface="Cambria Math" panose="02040503050406030204" pitchFamily="18" charset="0"/>
                            </a:rPr>
                            <m:t>𝑬</m:t>
                          </m:r>
                        </m:e>
                        <m:sub>
                          <m:r>
                            <a:rPr lang="en-AU" sz="1800" b="1" i="1" smtClean="0">
                              <a:solidFill>
                                <a:srgbClr val="FF0000"/>
                              </a:solidFill>
                              <a:latin typeface="Cambria Math" panose="02040503050406030204" pitchFamily="18" charset="0"/>
                            </a:rPr>
                            <m:t>𝑰𝒏𝒊𝒕𝒊𝒂𝒍</m:t>
                          </m:r>
                        </m:sub>
                      </m:sSub>
                    </m:oMath>
                  </m:oMathPara>
                </a14:m>
                <a:endParaRPr lang="en-AU" sz="1800" dirty="0">
                  <a:solidFill>
                    <a:srgbClr val="FF0000"/>
                  </a:solidFill>
                </a:endParaRPr>
              </a:p>
            </p:txBody>
          </p:sp>
        </mc:Choice>
        <mc:Fallback xmlns="">
          <p:sp>
            <p:nvSpPr>
              <p:cNvPr id="30" name="TextBox 29">
                <a:extLst>
                  <a:ext uri="{FF2B5EF4-FFF2-40B4-BE49-F238E27FC236}">
                    <a16:creationId xmlns:a16="http://schemas.microsoft.com/office/drawing/2014/main" id="{C4FC20CC-CB0E-4517-840C-5459BEC5EB5C}"/>
                  </a:ext>
                </a:extLst>
              </p:cNvPr>
              <p:cNvSpPr txBox="1">
                <a:spLocks noRot="1" noChangeAspect="1" noMove="1" noResize="1" noEditPoints="1" noAdjustHandles="1" noChangeArrowheads="1" noChangeShapeType="1" noTextEdit="1"/>
              </p:cNvSpPr>
              <p:nvPr/>
            </p:nvSpPr>
            <p:spPr>
              <a:xfrm>
                <a:off x="5393957" y="2667000"/>
                <a:ext cx="2627129" cy="276999"/>
              </a:xfrm>
              <a:prstGeom prst="rect">
                <a:avLst/>
              </a:prstGeom>
              <a:blipFill>
                <a:blip r:embed="rId7"/>
                <a:stretch>
                  <a:fillRect l="-1624" r="-696" b="-20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035B1C-73F3-49E8-9314-61608FED967B}"/>
                  </a:ext>
                </a:extLst>
              </p:cNvPr>
              <p:cNvSpPr txBox="1"/>
              <p:nvPr/>
            </p:nvSpPr>
            <p:spPr>
              <a:xfrm>
                <a:off x="5181600" y="3336036"/>
                <a:ext cx="287412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𝑬</m:t>
                          </m:r>
                        </m:e>
                        <m:sub>
                          <m:r>
                            <a:rPr lang="en-AU" sz="1800" i="1">
                              <a:solidFill>
                                <a:srgbClr val="FF0000"/>
                              </a:solidFill>
                              <a:latin typeface="Cambria Math" panose="02040503050406030204" pitchFamily="18" charset="0"/>
                            </a:rPr>
                            <m:t>𝑻𝒐𝒕𝒂𝒍</m:t>
                          </m:r>
                        </m:sub>
                      </m:sSub>
                      <m:r>
                        <a:rPr lang="en-AU" sz="1800" b="1" i="1" smtClean="0">
                          <a:solidFill>
                            <a:srgbClr val="FF0000"/>
                          </a:solidFill>
                          <a:latin typeface="Cambria Math" panose="02040503050406030204" pitchFamily="18" charset="0"/>
                        </a:rPr>
                        <m:t> =</m:t>
                      </m:r>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𝑮𝑴𝒎</m:t>
                          </m:r>
                        </m:num>
                        <m:den>
                          <m:r>
                            <a:rPr lang="en-AU" sz="1800" b="1" i="1" smtClean="0">
                              <a:solidFill>
                                <a:srgbClr val="FF0000"/>
                              </a:solidFill>
                              <a:latin typeface="Cambria Math" panose="02040503050406030204" pitchFamily="18" charset="0"/>
                            </a:rPr>
                            <m:t>𝟔</m:t>
                          </m:r>
                          <m:r>
                            <a:rPr lang="en-AU" sz="1800" i="1">
                              <a:solidFill>
                                <a:srgbClr val="FF0000"/>
                              </a:solidFill>
                              <a:latin typeface="Cambria Math" panose="02040503050406030204" pitchFamily="18" charset="0"/>
                            </a:rPr>
                            <m:t>𝑹</m:t>
                          </m:r>
                        </m:den>
                      </m:f>
                      <m:r>
                        <a:rPr lang="en-AU" sz="1800" b="1" i="1" smtClean="0">
                          <a:solidFill>
                            <a:srgbClr val="FF0000"/>
                          </a:solidFill>
                          <a:latin typeface="Cambria Math" panose="02040503050406030204" pitchFamily="18" charset="0"/>
                        </a:rPr>
                        <m:t>−</m:t>
                      </m:r>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𝑮𝑴𝒎</m:t>
                          </m:r>
                        </m:num>
                        <m:den>
                          <m:r>
                            <a:rPr lang="en-AU" sz="1800" i="1">
                              <a:solidFill>
                                <a:srgbClr val="FF0000"/>
                              </a:solidFill>
                              <a:latin typeface="Cambria Math" panose="02040503050406030204" pitchFamily="18" charset="0"/>
                            </a:rPr>
                            <m:t>𝟒</m:t>
                          </m:r>
                          <m:r>
                            <a:rPr lang="en-AU" sz="1800" i="1">
                              <a:solidFill>
                                <a:srgbClr val="FF0000"/>
                              </a:solidFill>
                              <a:latin typeface="Cambria Math" panose="02040503050406030204" pitchFamily="18" charset="0"/>
                            </a:rPr>
                            <m:t>𝑹</m:t>
                          </m:r>
                        </m:den>
                      </m:f>
                    </m:oMath>
                  </m:oMathPara>
                </a14:m>
                <a:endParaRPr lang="en-AU" sz="1800" dirty="0">
                  <a:solidFill>
                    <a:srgbClr val="FF0000"/>
                  </a:solidFill>
                </a:endParaRPr>
              </a:p>
            </p:txBody>
          </p:sp>
        </mc:Choice>
        <mc:Fallback xmlns="">
          <p:sp>
            <p:nvSpPr>
              <p:cNvPr id="31" name="TextBox 30">
                <a:extLst>
                  <a:ext uri="{FF2B5EF4-FFF2-40B4-BE49-F238E27FC236}">
                    <a16:creationId xmlns:a16="http://schemas.microsoft.com/office/drawing/2014/main" id="{B9035B1C-73F3-49E8-9314-61608FED967B}"/>
                  </a:ext>
                </a:extLst>
              </p:cNvPr>
              <p:cNvSpPr txBox="1">
                <a:spLocks noRot="1" noChangeAspect="1" noMove="1" noResize="1" noEditPoints="1" noAdjustHandles="1" noChangeArrowheads="1" noChangeShapeType="1" noTextEdit="1"/>
              </p:cNvSpPr>
              <p:nvPr/>
            </p:nvSpPr>
            <p:spPr>
              <a:xfrm>
                <a:off x="5181600" y="3336036"/>
                <a:ext cx="2874120" cy="520399"/>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2A994FB-710A-4ADC-B505-A8729AFA3893}"/>
                  </a:ext>
                </a:extLst>
              </p:cNvPr>
              <p:cNvSpPr txBox="1"/>
              <p:nvPr/>
            </p:nvSpPr>
            <p:spPr>
              <a:xfrm>
                <a:off x="5300004" y="4148804"/>
                <a:ext cx="2700996"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𝑬</m:t>
                          </m:r>
                        </m:e>
                        <m:sub>
                          <m:r>
                            <a:rPr lang="en-AU" sz="1800" i="1">
                              <a:solidFill>
                                <a:srgbClr val="FF0000"/>
                              </a:solidFill>
                              <a:latin typeface="Cambria Math" panose="02040503050406030204" pitchFamily="18" charset="0"/>
                            </a:rPr>
                            <m:t>𝑻𝒐𝒕𝒂𝒍</m:t>
                          </m:r>
                        </m:sub>
                      </m:sSub>
                      <m:r>
                        <a:rPr lang="en-AU" sz="1800" b="1" i="1" smtClean="0">
                          <a:solidFill>
                            <a:srgbClr val="FF0000"/>
                          </a:solidFill>
                          <a:latin typeface="Cambria Math" panose="02040503050406030204" pitchFamily="18" charset="0"/>
                        </a:rPr>
                        <m:t> =</m:t>
                      </m:r>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𝑮𝑴𝒎</m:t>
                          </m:r>
                        </m:num>
                        <m:den>
                          <m:r>
                            <a:rPr lang="en-AU" sz="1800" b="1" i="1" smtClean="0">
                              <a:solidFill>
                                <a:srgbClr val="FF0000"/>
                              </a:solidFill>
                              <a:latin typeface="Cambria Math" panose="02040503050406030204" pitchFamily="18" charset="0"/>
                            </a:rPr>
                            <m:t>𝟔</m:t>
                          </m:r>
                          <m:r>
                            <a:rPr lang="en-AU" sz="1800" i="1">
                              <a:solidFill>
                                <a:srgbClr val="FF0000"/>
                              </a:solidFill>
                              <a:latin typeface="Cambria Math" panose="02040503050406030204" pitchFamily="18" charset="0"/>
                            </a:rPr>
                            <m:t>𝑹</m:t>
                          </m:r>
                        </m:den>
                      </m:f>
                      <m:r>
                        <a:rPr lang="en-AU" sz="1800" b="1" i="1" smtClean="0">
                          <a:solidFill>
                            <a:srgbClr val="FF0000"/>
                          </a:solidFill>
                          <a:latin typeface="Cambria Math" panose="02040503050406030204" pitchFamily="18" charset="0"/>
                        </a:rPr>
                        <m:t>+</m:t>
                      </m:r>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𝑮𝑴𝒎</m:t>
                          </m:r>
                        </m:num>
                        <m:den>
                          <m:r>
                            <a:rPr lang="en-AU" sz="1800" i="1">
                              <a:solidFill>
                                <a:srgbClr val="FF0000"/>
                              </a:solidFill>
                              <a:latin typeface="Cambria Math" panose="02040503050406030204" pitchFamily="18" charset="0"/>
                            </a:rPr>
                            <m:t>𝟒</m:t>
                          </m:r>
                          <m:r>
                            <a:rPr lang="en-AU" sz="1800" i="1">
                              <a:solidFill>
                                <a:srgbClr val="FF0000"/>
                              </a:solidFill>
                              <a:latin typeface="Cambria Math" panose="02040503050406030204" pitchFamily="18" charset="0"/>
                            </a:rPr>
                            <m:t>𝑹</m:t>
                          </m:r>
                        </m:den>
                      </m:f>
                    </m:oMath>
                  </m:oMathPara>
                </a14:m>
                <a:endParaRPr lang="en-AU" sz="1800" dirty="0">
                  <a:solidFill>
                    <a:srgbClr val="FF0000"/>
                  </a:solidFill>
                </a:endParaRPr>
              </a:p>
            </p:txBody>
          </p:sp>
        </mc:Choice>
        <mc:Fallback xmlns="">
          <p:sp>
            <p:nvSpPr>
              <p:cNvPr id="32" name="TextBox 31">
                <a:extLst>
                  <a:ext uri="{FF2B5EF4-FFF2-40B4-BE49-F238E27FC236}">
                    <a16:creationId xmlns:a16="http://schemas.microsoft.com/office/drawing/2014/main" id="{D2A994FB-710A-4ADC-B505-A8729AFA3893}"/>
                  </a:ext>
                </a:extLst>
              </p:cNvPr>
              <p:cNvSpPr txBox="1">
                <a:spLocks noRot="1" noChangeAspect="1" noMove="1" noResize="1" noEditPoints="1" noAdjustHandles="1" noChangeArrowheads="1" noChangeShapeType="1" noTextEdit="1"/>
              </p:cNvSpPr>
              <p:nvPr/>
            </p:nvSpPr>
            <p:spPr>
              <a:xfrm>
                <a:off x="5300004" y="4148804"/>
                <a:ext cx="2700996" cy="520399"/>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2FCC467-A100-477A-BAA4-7C8CC96D46F9}"/>
                  </a:ext>
                </a:extLst>
              </p:cNvPr>
              <p:cNvSpPr txBox="1"/>
              <p:nvPr/>
            </p:nvSpPr>
            <p:spPr>
              <a:xfrm>
                <a:off x="5301287" y="4908165"/>
                <a:ext cx="269971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𝑬</m:t>
                          </m:r>
                        </m:e>
                        <m:sub>
                          <m:r>
                            <a:rPr lang="en-AU" sz="1800" i="1">
                              <a:solidFill>
                                <a:srgbClr val="FF0000"/>
                              </a:solidFill>
                              <a:latin typeface="Cambria Math" panose="02040503050406030204" pitchFamily="18" charset="0"/>
                            </a:rPr>
                            <m:t>𝑻𝒐𝒕𝒂𝒍</m:t>
                          </m:r>
                        </m:sub>
                      </m:sSub>
                      <m:r>
                        <a:rPr lang="en-AU" sz="1800" b="1" i="1" smtClean="0">
                          <a:solidFill>
                            <a:srgbClr val="FF0000"/>
                          </a:solidFill>
                          <a:latin typeface="Cambria Math" panose="02040503050406030204" pitchFamily="18" charset="0"/>
                        </a:rPr>
                        <m:t> =</m:t>
                      </m:r>
                      <m:d>
                        <m:dPr>
                          <m:ctrlPr>
                            <a:rPr lang="en-AU" sz="1800" b="1" i="1" smtClean="0">
                              <a:solidFill>
                                <a:srgbClr val="FF0000"/>
                              </a:solidFill>
                              <a:latin typeface="Cambria Math" panose="02040503050406030204" pitchFamily="18" charset="0"/>
                            </a:rPr>
                          </m:ctrlPr>
                        </m:dPr>
                        <m:e>
                          <m:f>
                            <m:fPr>
                              <m:ctrlPr>
                                <a:rPr lang="en-AU" sz="1800" b="1" i="1" smtClean="0">
                                  <a:solidFill>
                                    <a:srgbClr val="FF0000"/>
                                  </a:solidFill>
                                  <a:latin typeface="Cambria Math" panose="02040503050406030204" pitchFamily="18" charset="0"/>
                                </a:rPr>
                              </m:ctrlPr>
                            </m:fPr>
                            <m:num>
                              <m:r>
                                <a:rPr lang="en-AU" sz="1800" b="1" i="1" smtClean="0">
                                  <a:solidFill>
                                    <a:srgbClr val="FF0000"/>
                                  </a:solidFill>
                                  <a:latin typeface="Cambria Math" panose="02040503050406030204" pitchFamily="18" charset="0"/>
                                </a:rPr>
                                <m:t>−</m:t>
                              </m:r>
                              <m:r>
                                <a:rPr lang="en-AU" sz="1800" b="1" i="1" smtClean="0">
                                  <a:solidFill>
                                    <a:srgbClr val="FF0000"/>
                                  </a:solidFill>
                                  <a:latin typeface="Cambria Math" panose="02040503050406030204" pitchFamily="18" charset="0"/>
                                </a:rPr>
                                <m:t>𝟏</m:t>
                              </m:r>
                            </m:num>
                            <m:den>
                              <m:r>
                                <a:rPr lang="en-AU" sz="1800" b="1" i="1" smtClean="0">
                                  <a:solidFill>
                                    <a:srgbClr val="FF0000"/>
                                  </a:solidFill>
                                  <a:latin typeface="Cambria Math" panose="02040503050406030204" pitchFamily="18" charset="0"/>
                                </a:rPr>
                                <m:t>𝟔</m:t>
                              </m:r>
                            </m:den>
                          </m:f>
                          <m:r>
                            <a:rPr lang="en-AU" sz="1800" b="1" i="1" smtClean="0">
                              <a:solidFill>
                                <a:srgbClr val="FF0000"/>
                              </a:solidFill>
                              <a:latin typeface="Cambria Math" panose="02040503050406030204" pitchFamily="18" charset="0"/>
                            </a:rPr>
                            <m:t>+</m:t>
                          </m:r>
                          <m:f>
                            <m:fPr>
                              <m:ctrlPr>
                                <a:rPr lang="en-AU" sz="1800" b="1" i="1" smtClean="0">
                                  <a:solidFill>
                                    <a:srgbClr val="FF0000"/>
                                  </a:solidFill>
                                  <a:latin typeface="Cambria Math" panose="02040503050406030204" pitchFamily="18" charset="0"/>
                                </a:rPr>
                              </m:ctrlPr>
                            </m:fPr>
                            <m:num>
                              <m:r>
                                <a:rPr lang="en-AU" sz="1800" b="1" i="1" smtClean="0">
                                  <a:solidFill>
                                    <a:srgbClr val="FF0000"/>
                                  </a:solidFill>
                                  <a:latin typeface="Cambria Math" panose="02040503050406030204" pitchFamily="18" charset="0"/>
                                </a:rPr>
                                <m:t>𝟏</m:t>
                              </m:r>
                            </m:num>
                            <m:den>
                              <m:r>
                                <a:rPr lang="en-AU" sz="1800" b="1" i="1" smtClean="0">
                                  <a:solidFill>
                                    <a:srgbClr val="FF0000"/>
                                  </a:solidFill>
                                  <a:latin typeface="Cambria Math" panose="02040503050406030204" pitchFamily="18" charset="0"/>
                                </a:rPr>
                                <m:t>𝟒</m:t>
                              </m:r>
                            </m:den>
                          </m:f>
                        </m:e>
                      </m:d>
                      <m:f>
                        <m:fPr>
                          <m:ctrlPr>
                            <a:rPr lang="en-AU" sz="1800" i="1" smtClean="0">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𝑮𝑴𝒎</m:t>
                          </m:r>
                        </m:num>
                        <m:den>
                          <m:r>
                            <a:rPr lang="en-AU" sz="1800" i="1">
                              <a:solidFill>
                                <a:srgbClr val="FF0000"/>
                              </a:solidFill>
                              <a:latin typeface="Cambria Math" panose="02040503050406030204" pitchFamily="18" charset="0"/>
                            </a:rPr>
                            <m:t>𝑹</m:t>
                          </m:r>
                        </m:den>
                      </m:f>
                    </m:oMath>
                  </m:oMathPara>
                </a14:m>
                <a:endParaRPr lang="en-AU" sz="1800" dirty="0">
                  <a:solidFill>
                    <a:srgbClr val="FF0000"/>
                  </a:solidFill>
                </a:endParaRPr>
              </a:p>
            </p:txBody>
          </p:sp>
        </mc:Choice>
        <mc:Fallback xmlns="">
          <p:sp>
            <p:nvSpPr>
              <p:cNvPr id="33" name="TextBox 32">
                <a:extLst>
                  <a:ext uri="{FF2B5EF4-FFF2-40B4-BE49-F238E27FC236}">
                    <a16:creationId xmlns:a16="http://schemas.microsoft.com/office/drawing/2014/main" id="{A2FCC467-A100-477A-BAA4-7C8CC96D46F9}"/>
                  </a:ext>
                </a:extLst>
              </p:cNvPr>
              <p:cNvSpPr txBox="1">
                <a:spLocks noRot="1" noChangeAspect="1" noMove="1" noResize="1" noEditPoints="1" noAdjustHandles="1" noChangeArrowheads="1" noChangeShapeType="1" noTextEdit="1"/>
              </p:cNvSpPr>
              <p:nvPr/>
            </p:nvSpPr>
            <p:spPr>
              <a:xfrm>
                <a:off x="5301287" y="4908165"/>
                <a:ext cx="2699713" cy="622350"/>
              </a:xfrm>
              <a:prstGeom prst="rect">
                <a:avLst/>
              </a:prstGeom>
              <a:blipFill>
                <a:blip r:embed="rId10"/>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5ABCC7A-DECB-4D6A-93A8-8196E3C2C611}"/>
                  </a:ext>
                </a:extLst>
              </p:cNvPr>
              <p:cNvSpPr txBox="1"/>
              <p:nvPr/>
            </p:nvSpPr>
            <p:spPr>
              <a:xfrm>
                <a:off x="5597727" y="5780827"/>
                <a:ext cx="2250873" cy="622350"/>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𝑬</m:t>
                          </m:r>
                        </m:e>
                        <m:sub>
                          <m:r>
                            <a:rPr lang="en-AU" sz="1800" i="1">
                              <a:solidFill>
                                <a:srgbClr val="FF0000"/>
                              </a:solidFill>
                              <a:latin typeface="Cambria Math" panose="02040503050406030204" pitchFamily="18" charset="0"/>
                            </a:rPr>
                            <m:t>𝑻𝒐𝒕𝒂𝒍</m:t>
                          </m:r>
                        </m:sub>
                      </m:sSub>
                      <m:r>
                        <a:rPr lang="en-AU" sz="1800" b="1" i="1" smtClean="0">
                          <a:solidFill>
                            <a:srgbClr val="FF0000"/>
                          </a:solidFill>
                          <a:latin typeface="Cambria Math" panose="02040503050406030204" pitchFamily="18" charset="0"/>
                        </a:rPr>
                        <m:t> =</m:t>
                      </m:r>
                      <m:d>
                        <m:dPr>
                          <m:ctrlPr>
                            <a:rPr lang="en-AU" sz="1800" b="1" i="1" smtClean="0">
                              <a:solidFill>
                                <a:srgbClr val="FF0000"/>
                              </a:solidFill>
                              <a:latin typeface="Cambria Math" panose="02040503050406030204" pitchFamily="18" charset="0"/>
                            </a:rPr>
                          </m:ctrlPr>
                        </m:dPr>
                        <m:e>
                          <m:f>
                            <m:fPr>
                              <m:ctrlPr>
                                <a:rPr lang="en-AU" sz="1800" b="1" i="1" smtClean="0">
                                  <a:solidFill>
                                    <a:srgbClr val="FF0000"/>
                                  </a:solidFill>
                                  <a:latin typeface="Cambria Math" panose="02040503050406030204" pitchFamily="18" charset="0"/>
                                </a:rPr>
                              </m:ctrlPr>
                            </m:fPr>
                            <m:num>
                              <m:r>
                                <a:rPr lang="en-AU" sz="1800" b="1" i="1" smtClean="0">
                                  <a:solidFill>
                                    <a:srgbClr val="FF0000"/>
                                  </a:solidFill>
                                  <a:latin typeface="Cambria Math" panose="02040503050406030204" pitchFamily="18" charset="0"/>
                                </a:rPr>
                                <m:t>𝟏</m:t>
                              </m:r>
                            </m:num>
                            <m:den>
                              <m:r>
                                <a:rPr lang="en-AU" sz="1800" b="1" i="1" smtClean="0">
                                  <a:solidFill>
                                    <a:srgbClr val="FF0000"/>
                                  </a:solidFill>
                                  <a:latin typeface="Cambria Math" panose="02040503050406030204" pitchFamily="18" charset="0"/>
                                </a:rPr>
                                <m:t>𝟏𝟐</m:t>
                              </m:r>
                            </m:den>
                          </m:f>
                        </m:e>
                      </m:d>
                      <m:f>
                        <m:fPr>
                          <m:ctrlPr>
                            <a:rPr lang="en-AU" sz="1800" i="1" smtClean="0">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𝑮𝑴𝒎</m:t>
                          </m:r>
                        </m:num>
                        <m:den>
                          <m:r>
                            <a:rPr lang="en-AU" sz="1800" i="1">
                              <a:solidFill>
                                <a:srgbClr val="FF0000"/>
                              </a:solidFill>
                              <a:latin typeface="Cambria Math" panose="02040503050406030204" pitchFamily="18" charset="0"/>
                            </a:rPr>
                            <m:t>𝑹</m:t>
                          </m:r>
                        </m:den>
                      </m:f>
                    </m:oMath>
                  </m:oMathPara>
                </a14:m>
                <a:endParaRPr lang="en-AU" sz="1800" dirty="0">
                  <a:solidFill>
                    <a:srgbClr val="FF0000"/>
                  </a:solidFill>
                </a:endParaRPr>
              </a:p>
            </p:txBody>
          </p:sp>
        </mc:Choice>
        <mc:Fallback xmlns="">
          <p:sp>
            <p:nvSpPr>
              <p:cNvPr id="34" name="TextBox 33">
                <a:extLst>
                  <a:ext uri="{FF2B5EF4-FFF2-40B4-BE49-F238E27FC236}">
                    <a16:creationId xmlns:a16="http://schemas.microsoft.com/office/drawing/2014/main" id="{D5ABCC7A-DECB-4D6A-93A8-8196E3C2C611}"/>
                  </a:ext>
                </a:extLst>
              </p:cNvPr>
              <p:cNvSpPr txBox="1">
                <a:spLocks noRot="1" noChangeAspect="1" noMove="1" noResize="1" noEditPoints="1" noAdjustHandles="1" noChangeArrowheads="1" noChangeShapeType="1" noTextEdit="1"/>
              </p:cNvSpPr>
              <p:nvPr/>
            </p:nvSpPr>
            <p:spPr>
              <a:xfrm>
                <a:off x="5597727" y="5780827"/>
                <a:ext cx="2250873" cy="622350"/>
              </a:xfrm>
              <a:prstGeom prst="rect">
                <a:avLst/>
              </a:prstGeom>
              <a:blipFill>
                <a:blip r:embed="rId11"/>
                <a:stretch>
                  <a:fillRect/>
                </a:stretch>
              </a:blipFill>
              <a:ln>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197957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91 -0.00301 L 0.00191 -0.00278 C 0.00208 0.00092 0.00208 0.00509 0.00277 0.00902 C 0.00312 0.01041 0.00468 0.01064 0.00486 0.0118 C 0.00573 0.01852 0.00538 0.02546 0.0059 0.03217 C 0.00607 0.03402 0.00659 0.03588 0.00694 0.03773 C 0.00746 0.04051 0.00833 0.04305 0.00902 0.04583 L 0.01093 0.05393 C 0.01354 0.06435 0.01007 0.05162 0.01406 0.06227 C 0.01458 0.06342 0.01475 0.06481 0.0151 0.0662 C 0.01545 0.06805 0.01527 0.07014 0.01614 0.07176 C 0.01753 0.0743 0.02118 0.07847 0.02118 0.0787 C 0.02326 0.08935 0.02066 0.0787 0.02534 0.08935 C 0.02586 0.09074 0.02569 0.09236 0.02639 0.09352 C 0.02708 0.09514 0.02847 0.09606 0.02934 0.09768 C 0.03489 0.1074 0.02968 0.10185 0.03559 0.10717 C 0.03646 0.11111 0.03784 0.11759 0.04062 0.11944 L 0.04479 0.12199 C 0.046 0.12477 0.04774 0.1287 0.04982 0.13032 C 0.05104 0.13125 0.0526 0.13125 0.05382 0.13171 C 0.05521 0.13287 0.05677 0.13402 0.05798 0.13564 C 0.06267 0.14189 0.05711 0.13842 0.06302 0.1412 C 0.06788 0.14745 0.06198 0.14051 0.06823 0.14514 C 0.06961 0.14629 0.07083 0.14814 0.07222 0.1493 C 0.07326 0.15 0.0743 0.15 0.07534 0.15069 C 0.08333 0.15602 0.07378 0.15139 0.08142 0.15486 C 0.08211 0.15555 0.08264 0.15671 0.0835 0.1574 C 0.08472 0.15833 0.08975 0.15972 0.09062 0.16018 C 0.09271 0.16111 0.09479 0.16203 0.0967 0.16296 C 0.10399 0.1662 0.09514 0.16203 0.10399 0.16689 C 0.10486 0.16759 0.10607 0.16782 0.10694 0.16828 C 0.11059 0.17037 0.11111 0.17199 0.1151 0.17245 C 0.11753 0.17268 0.11996 0.17245 0.12239 0.17245 L 0.12239 0.17268 " pathEditMode="relative" rAng="0" ptsTypes="AAAAAAAAAAAAAAAAAAAAAAAAAAAAAAAAAA">
                                      <p:cBhvr>
                                        <p:cTn id="6" dur="2000" fill="hold"/>
                                        <p:tgtEl>
                                          <p:spTgt spid="14"/>
                                        </p:tgtEl>
                                        <p:attrNameLst>
                                          <p:attrName>ppt_x</p:attrName>
                                          <p:attrName>ppt_y</p:attrName>
                                        </p:attrNameLst>
                                      </p:cBhvr>
                                      <p:rCtr x="6024" y="877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30" grpId="0"/>
      <p:bldP spid="31" grpId="0"/>
      <p:bldP spid="32" grpId="0"/>
      <p:bldP spid="33" grpId="0"/>
      <p:bldP spid="3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on Satellites</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44196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We can extrapolate this to a general formula for moving from any one height to any other: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757FE67-FC13-49C6-A7C2-AA0022402364}"/>
                  </a:ext>
                </a:extLst>
              </p:cNvPr>
              <p:cNvSpPr txBox="1"/>
              <p:nvPr/>
            </p:nvSpPr>
            <p:spPr>
              <a:xfrm>
                <a:off x="567893" y="3200400"/>
                <a:ext cx="3592073" cy="628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000" i="1" smtClean="0">
                              <a:solidFill>
                                <a:srgbClr val="FF0000"/>
                              </a:solidFill>
                              <a:latin typeface="Cambria Math" panose="02040503050406030204" pitchFamily="18" charset="0"/>
                            </a:rPr>
                          </m:ctrlPr>
                        </m:sSubPr>
                        <m:e>
                          <m:r>
                            <a:rPr lang="en-AU" sz="2000" b="1" i="1" smtClean="0">
                              <a:solidFill>
                                <a:srgbClr val="FF0000"/>
                              </a:solidFill>
                              <a:latin typeface="Cambria Math" panose="02040503050406030204" pitchFamily="18" charset="0"/>
                            </a:rPr>
                            <m:t>𝑬</m:t>
                          </m:r>
                        </m:e>
                        <m:sub>
                          <m:r>
                            <a:rPr lang="en-AU" sz="2000" b="1" i="1" smtClean="0">
                              <a:solidFill>
                                <a:srgbClr val="FF0000"/>
                              </a:solidFill>
                              <a:latin typeface="Cambria Math" panose="02040503050406030204" pitchFamily="18" charset="0"/>
                            </a:rPr>
                            <m:t>𝑻𝒐𝒕𝒂𝒍</m:t>
                          </m:r>
                        </m:sub>
                      </m:sSub>
                      <m:d>
                        <m:dPr>
                          <m:ctrlPr>
                            <a:rPr lang="en-AU" sz="2000" b="1" i="1" smtClean="0">
                              <a:solidFill>
                                <a:srgbClr val="FF0000"/>
                              </a:solidFill>
                              <a:latin typeface="Cambria Math" panose="02040503050406030204" pitchFamily="18" charset="0"/>
                            </a:rPr>
                          </m:ctrlPr>
                        </m:dPr>
                        <m:e>
                          <m:sSub>
                            <m:sSubPr>
                              <m:ctrlPr>
                                <a:rPr lang="en-AU" sz="2000" b="1" i="1" smtClean="0">
                                  <a:solidFill>
                                    <a:srgbClr val="FF0000"/>
                                  </a:solidFill>
                                  <a:latin typeface="Cambria Math" panose="02040503050406030204" pitchFamily="18" charset="0"/>
                                </a:rPr>
                              </m:ctrlPr>
                            </m:sSubPr>
                            <m:e>
                              <m:r>
                                <a:rPr lang="en-AU" sz="2000" b="1" i="1" smtClean="0">
                                  <a:solidFill>
                                    <a:srgbClr val="FF0000"/>
                                  </a:solidFill>
                                  <a:latin typeface="Cambria Math" panose="02040503050406030204" pitchFamily="18" charset="0"/>
                                </a:rPr>
                                <m:t>𝑹</m:t>
                              </m:r>
                            </m:e>
                            <m:sub>
                              <m:r>
                                <a:rPr lang="en-AU" sz="2000" b="1" i="1" smtClean="0">
                                  <a:solidFill>
                                    <a:srgbClr val="FF0000"/>
                                  </a:solidFill>
                                  <a:latin typeface="Cambria Math" panose="02040503050406030204" pitchFamily="18" charset="0"/>
                                </a:rPr>
                                <m:t>𝟏</m:t>
                              </m:r>
                            </m:sub>
                          </m:sSub>
                        </m:e>
                      </m:d>
                      <m:r>
                        <a:rPr lang="en-AU" sz="2000" b="1" i="1" smtClean="0">
                          <a:solidFill>
                            <a:srgbClr val="FF0000"/>
                          </a:solidFill>
                          <a:latin typeface="Cambria Math" panose="02040503050406030204" pitchFamily="18" charset="0"/>
                        </a:rPr>
                        <m:t>=</m:t>
                      </m:r>
                      <m:f>
                        <m:fPr>
                          <m:ctrlPr>
                            <a:rPr lang="en-AU" sz="2000" i="1">
                              <a:solidFill>
                                <a:srgbClr val="FF0000"/>
                              </a:solidFill>
                              <a:latin typeface="Cambria Math" panose="02040503050406030204" pitchFamily="18" charset="0"/>
                            </a:rPr>
                          </m:ctrlPr>
                        </m:fPr>
                        <m:num>
                          <m:r>
                            <a:rPr lang="en-AU" sz="2000" b="1" i="1" smtClean="0">
                              <a:solidFill>
                                <a:srgbClr val="FF0000"/>
                              </a:solidFill>
                              <a:latin typeface="Cambria Math" panose="02040503050406030204" pitchFamily="18" charset="0"/>
                            </a:rPr>
                            <m:t>−</m:t>
                          </m:r>
                          <m:r>
                            <a:rPr lang="en-AU" sz="2000" i="1">
                              <a:solidFill>
                                <a:srgbClr val="FF0000"/>
                              </a:solidFill>
                              <a:latin typeface="Cambria Math" panose="02040503050406030204" pitchFamily="18" charset="0"/>
                            </a:rPr>
                            <m:t>𝑮𝑴𝒎</m:t>
                          </m:r>
                        </m:num>
                        <m:den>
                          <m:r>
                            <a:rPr lang="en-AU" sz="2000" i="1">
                              <a:solidFill>
                                <a:srgbClr val="FF0000"/>
                              </a:solidFill>
                              <a:latin typeface="Cambria Math" panose="02040503050406030204" pitchFamily="18" charset="0"/>
                            </a:rPr>
                            <m:t>𝟐</m:t>
                          </m:r>
                          <m:d>
                            <m:dPr>
                              <m:ctrlPr>
                                <a:rPr lang="en-AU" sz="2000" b="1" i="1" smtClean="0">
                                  <a:solidFill>
                                    <a:srgbClr val="FF0000"/>
                                  </a:solidFill>
                                  <a:latin typeface="Cambria Math" panose="02040503050406030204" pitchFamily="18" charset="0"/>
                                </a:rPr>
                              </m:ctrlPr>
                            </m:dPr>
                            <m:e>
                              <m:sSub>
                                <m:sSubPr>
                                  <m:ctrlPr>
                                    <a:rPr lang="en-AU" sz="2000" i="1">
                                      <a:solidFill>
                                        <a:srgbClr val="FF0000"/>
                                      </a:solidFill>
                                      <a:latin typeface="Cambria Math" panose="02040503050406030204" pitchFamily="18" charset="0"/>
                                    </a:rPr>
                                  </m:ctrlPr>
                                </m:sSubPr>
                                <m:e>
                                  <m:r>
                                    <a:rPr lang="en-AU" sz="2000" i="1">
                                      <a:solidFill>
                                        <a:srgbClr val="FF0000"/>
                                      </a:solidFill>
                                      <a:latin typeface="Cambria Math" panose="02040503050406030204" pitchFamily="18" charset="0"/>
                                    </a:rPr>
                                    <m:t>𝑹</m:t>
                                  </m:r>
                                </m:e>
                                <m:sub>
                                  <m:r>
                                    <a:rPr lang="en-AU" sz="2000" i="1">
                                      <a:solidFill>
                                        <a:srgbClr val="FF0000"/>
                                      </a:solidFill>
                                      <a:latin typeface="Cambria Math" panose="02040503050406030204" pitchFamily="18" charset="0"/>
                                    </a:rPr>
                                    <m:t>𝟏</m:t>
                                  </m:r>
                                </m:sub>
                              </m:sSub>
                            </m:e>
                          </m:d>
                        </m:den>
                      </m:f>
                      <m:r>
                        <a:rPr lang="en-AU" sz="2000" b="1" i="1" smtClean="0">
                          <a:solidFill>
                            <a:srgbClr val="FF0000"/>
                          </a:solidFill>
                          <a:latin typeface="Cambria Math" panose="02040503050406030204" pitchFamily="18" charset="0"/>
                        </a:rPr>
                        <m:t>=</m:t>
                      </m:r>
                      <m:f>
                        <m:fPr>
                          <m:ctrlPr>
                            <a:rPr lang="en-AU" sz="2000" i="1">
                              <a:solidFill>
                                <a:srgbClr val="FF0000"/>
                              </a:solidFill>
                              <a:latin typeface="Cambria Math" panose="02040503050406030204" pitchFamily="18" charset="0"/>
                            </a:rPr>
                          </m:ctrlPr>
                        </m:fPr>
                        <m:num>
                          <m:r>
                            <a:rPr lang="en-AU" sz="2000" i="1">
                              <a:solidFill>
                                <a:srgbClr val="FF0000"/>
                              </a:solidFill>
                              <a:latin typeface="Cambria Math" panose="02040503050406030204" pitchFamily="18" charset="0"/>
                            </a:rPr>
                            <m:t>−</m:t>
                          </m:r>
                          <m:r>
                            <a:rPr lang="en-AU" sz="2000" i="1">
                              <a:solidFill>
                                <a:srgbClr val="FF0000"/>
                              </a:solidFill>
                              <a:latin typeface="Cambria Math" panose="02040503050406030204" pitchFamily="18" charset="0"/>
                            </a:rPr>
                            <m:t>𝑮𝑴𝒎</m:t>
                          </m:r>
                        </m:num>
                        <m:den>
                          <m:r>
                            <a:rPr lang="en-AU" sz="2000" b="1" i="1" smtClean="0">
                              <a:solidFill>
                                <a:srgbClr val="FF0000"/>
                              </a:solidFill>
                              <a:latin typeface="Cambria Math" panose="02040503050406030204" pitchFamily="18" charset="0"/>
                            </a:rPr>
                            <m:t>𝟐</m:t>
                          </m:r>
                          <m:sSub>
                            <m:sSubPr>
                              <m:ctrlPr>
                                <a:rPr lang="en-AU" sz="2000" i="1">
                                  <a:solidFill>
                                    <a:srgbClr val="FF0000"/>
                                  </a:solidFill>
                                  <a:latin typeface="Cambria Math" panose="02040503050406030204" pitchFamily="18" charset="0"/>
                                </a:rPr>
                              </m:ctrlPr>
                            </m:sSubPr>
                            <m:e>
                              <m:r>
                                <a:rPr lang="en-AU" sz="2000" i="1">
                                  <a:solidFill>
                                    <a:srgbClr val="FF0000"/>
                                  </a:solidFill>
                                  <a:latin typeface="Cambria Math" panose="02040503050406030204" pitchFamily="18" charset="0"/>
                                </a:rPr>
                                <m:t>𝑹</m:t>
                              </m:r>
                            </m:e>
                            <m:sub>
                              <m:r>
                                <a:rPr lang="en-AU" sz="2000" i="1">
                                  <a:solidFill>
                                    <a:srgbClr val="FF0000"/>
                                  </a:solidFill>
                                  <a:latin typeface="Cambria Math" panose="02040503050406030204" pitchFamily="18" charset="0"/>
                                </a:rPr>
                                <m:t>𝟏</m:t>
                              </m:r>
                            </m:sub>
                          </m:sSub>
                        </m:den>
                      </m:f>
                    </m:oMath>
                  </m:oMathPara>
                </a14:m>
                <a:endParaRPr lang="en-AU" sz="2000" dirty="0">
                  <a:solidFill>
                    <a:srgbClr val="FF0000"/>
                  </a:solidFill>
                </a:endParaRPr>
              </a:p>
            </p:txBody>
          </p:sp>
        </mc:Choice>
        <mc:Fallback xmlns="">
          <p:sp>
            <p:nvSpPr>
              <p:cNvPr id="10" name="TextBox 9">
                <a:extLst>
                  <a:ext uri="{FF2B5EF4-FFF2-40B4-BE49-F238E27FC236}">
                    <a16:creationId xmlns:a16="http://schemas.microsoft.com/office/drawing/2014/main" id="{0757FE67-FC13-49C6-A7C2-AA0022402364}"/>
                  </a:ext>
                </a:extLst>
              </p:cNvPr>
              <p:cNvSpPr txBox="1">
                <a:spLocks noRot="1" noChangeAspect="1" noMove="1" noResize="1" noEditPoints="1" noAdjustHandles="1" noChangeArrowheads="1" noChangeShapeType="1" noTextEdit="1"/>
              </p:cNvSpPr>
              <p:nvPr/>
            </p:nvSpPr>
            <p:spPr>
              <a:xfrm>
                <a:off x="567893" y="3200400"/>
                <a:ext cx="3592073" cy="628505"/>
              </a:xfrm>
              <a:prstGeom prst="rect">
                <a:avLst/>
              </a:prstGeom>
              <a:blipFill>
                <a:blip r:embed="rId3"/>
                <a:stretch>
                  <a:fillRect/>
                </a:stretch>
              </a:blipFill>
            </p:spPr>
            <p:txBody>
              <a:bodyPr/>
              <a:lstStyle/>
              <a:p>
                <a:r>
                  <a:rPr lang="en-AU">
                    <a:noFill/>
                  </a:rPr>
                  <a:t> </a:t>
                </a:r>
              </a:p>
            </p:txBody>
          </p:sp>
        </mc:Fallback>
      </mc:AlternateContent>
      <p:pic>
        <p:nvPicPr>
          <p:cNvPr id="9" name="Picture 8">
            <a:extLst>
              <a:ext uri="{FF2B5EF4-FFF2-40B4-BE49-F238E27FC236}">
                <a16:creationId xmlns:a16="http://schemas.microsoft.com/office/drawing/2014/main" id="{419FC5AD-7666-4787-8267-DD649F1EA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862233"/>
            <a:ext cx="907757" cy="906622"/>
          </a:xfrm>
          <a:prstGeom prst="rect">
            <a:avLst/>
          </a:prstGeom>
        </p:spPr>
      </p:pic>
      <p:sp>
        <p:nvSpPr>
          <p:cNvPr id="12" name="Oval 11">
            <a:extLst>
              <a:ext uri="{FF2B5EF4-FFF2-40B4-BE49-F238E27FC236}">
                <a16:creationId xmlns:a16="http://schemas.microsoft.com/office/drawing/2014/main" id="{069B523A-FE4B-446F-BEAA-A52E6610BEB9}"/>
              </a:ext>
            </a:extLst>
          </p:cNvPr>
          <p:cNvSpPr/>
          <p:nvPr/>
        </p:nvSpPr>
        <p:spPr bwMode="auto">
          <a:xfrm>
            <a:off x="6019800" y="533400"/>
            <a:ext cx="1676400" cy="156863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5" name="Oval 14">
            <a:extLst>
              <a:ext uri="{FF2B5EF4-FFF2-40B4-BE49-F238E27FC236}">
                <a16:creationId xmlns:a16="http://schemas.microsoft.com/office/drawing/2014/main" id="{9D1E24F6-22F8-4727-A621-7B3B8A1E79A5}"/>
              </a:ext>
            </a:extLst>
          </p:cNvPr>
          <p:cNvSpPr/>
          <p:nvPr/>
        </p:nvSpPr>
        <p:spPr bwMode="auto">
          <a:xfrm>
            <a:off x="5562600" y="76200"/>
            <a:ext cx="2590800" cy="245069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21" name="Straight Arrow Connector 20">
            <a:extLst>
              <a:ext uri="{FF2B5EF4-FFF2-40B4-BE49-F238E27FC236}">
                <a16:creationId xmlns:a16="http://schemas.microsoft.com/office/drawing/2014/main" id="{C5F58486-90DD-44BB-A3C5-360F0C407D33}"/>
              </a:ext>
            </a:extLst>
          </p:cNvPr>
          <p:cNvCxnSpPr>
            <a:cxnSpLocks/>
          </p:cNvCxnSpPr>
          <p:nvPr/>
        </p:nvCxnSpPr>
        <p:spPr bwMode="auto">
          <a:xfrm flipV="1">
            <a:off x="6858000" y="1315544"/>
            <a:ext cx="831557" cy="1555"/>
          </a:xfrm>
          <a:prstGeom prst="straightConnector1">
            <a:avLst/>
          </a:prstGeom>
          <a:solidFill>
            <a:schemeClr val="accent1"/>
          </a:solidFill>
          <a:ln w="28575" cap="flat" cmpd="sng" algn="ctr">
            <a:solidFill>
              <a:srgbClr val="FF0000"/>
            </a:solidFill>
            <a:prstDash val="solid"/>
            <a:round/>
            <a:headEnd type="triangle"/>
            <a:tailEnd type="triangle"/>
          </a:ln>
          <a:effectLst/>
        </p:spPr>
      </p:cxnSp>
      <p:cxnSp>
        <p:nvCxnSpPr>
          <p:cNvPr id="23" name="Straight Arrow Connector 22">
            <a:extLst>
              <a:ext uri="{FF2B5EF4-FFF2-40B4-BE49-F238E27FC236}">
                <a16:creationId xmlns:a16="http://schemas.microsoft.com/office/drawing/2014/main" id="{F11B15B4-DDE7-47C8-957D-CEE8A205216F}"/>
              </a:ext>
            </a:extLst>
          </p:cNvPr>
          <p:cNvCxnSpPr>
            <a:cxnSpLocks/>
            <a:stCxn id="15" idx="2"/>
          </p:cNvCxnSpPr>
          <p:nvPr/>
        </p:nvCxnSpPr>
        <p:spPr bwMode="auto">
          <a:xfrm>
            <a:off x="5562600" y="1301547"/>
            <a:ext cx="1329978" cy="13997"/>
          </a:xfrm>
          <a:prstGeom prst="straightConnector1">
            <a:avLst/>
          </a:prstGeom>
          <a:solidFill>
            <a:schemeClr val="accent1"/>
          </a:solidFill>
          <a:ln w="28575" cap="flat" cmpd="sng" algn="ctr">
            <a:solidFill>
              <a:srgbClr val="FFC000"/>
            </a:solidFill>
            <a:prstDash val="solid"/>
            <a:round/>
            <a:headEnd type="triangle"/>
            <a:tailEnd type="triangle"/>
          </a:ln>
          <a:effectLst/>
        </p:spPr>
      </p:cxnSp>
      <p:sp>
        <p:nvSpPr>
          <p:cNvPr id="27" name="Rectangle 26">
            <a:extLst>
              <a:ext uri="{FF2B5EF4-FFF2-40B4-BE49-F238E27FC236}">
                <a16:creationId xmlns:a16="http://schemas.microsoft.com/office/drawing/2014/main" id="{1015F736-5A3F-4D85-A560-A3C34C6FD9E0}"/>
              </a:ext>
            </a:extLst>
          </p:cNvPr>
          <p:cNvSpPr/>
          <p:nvPr/>
        </p:nvSpPr>
        <p:spPr>
          <a:xfrm>
            <a:off x="7164327" y="939136"/>
            <a:ext cx="436338" cy="369332"/>
          </a:xfrm>
          <a:prstGeom prst="rect">
            <a:avLst/>
          </a:prstGeom>
        </p:spPr>
        <p:txBody>
          <a:bodyPr wrap="none">
            <a:spAutoFit/>
          </a:bodyPr>
          <a:lstStyle/>
          <a:p>
            <a:r>
              <a:rPr lang="en-US" altLang="en-US" sz="1800" dirty="0">
                <a:solidFill>
                  <a:srgbClr val="FF0000"/>
                </a:solidFill>
              </a:rPr>
              <a:t>R</a:t>
            </a:r>
            <a:r>
              <a:rPr lang="en-US" altLang="en-US" sz="1800" baseline="-25000" dirty="0">
                <a:solidFill>
                  <a:srgbClr val="FF0000"/>
                </a:solidFill>
              </a:rPr>
              <a:t>1</a:t>
            </a:r>
            <a:endParaRPr lang="en-AU" sz="1800" dirty="0">
              <a:solidFill>
                <a:srgbClr val="FF0000"/>
              </a:solidFill>
            </a:endParaRPr>
          </a:p>
        </p:txBody>
      </p:sp>
      <p:sp>
        <p:nvSpPr>
          <p:cNvPr id="28" name="Rectangle 27">
            <a:extLst>
              <a:ext uri="{FF2B5EF4-FFF2-40B4-BE49-F238E27FC236}">
                <a16:creationId xmlns:a16="http://schemas.microsoft.com/office/drawing/2014/main" id="{F32C0134-76A8-4F9D-8683-A5E4A47CE1BA}"/>
              </a:ext>
            </a:extLst>
          </p:cNvPr>
          <p:cNvSpPr/>
          <p:nvPr/>
        </p:nvSpPr>
        <p:spPr>
          <a:xfrm>
            <a:off x="5983224" y="949884"/>
            <a:ext cx="436338" cy="369332"/>
          </a:xfrm>
          <a:prstGeom prst="rect">
            <a:avLst/>
          </a:prstGeom>
          <a:ln>
            <a:noFill/>
          </a:ln>
        </p:spPr>
        <p:txBody>
          <a:bodyPr wrap="none">
            <a:spAutoFit/>
          </a:bodyPr>
          <a:lstStyle/>
          <a:p>
            <a:r>
              <a:rPr lang="en-US" altLang="en-US" sz="1800" dirty="0">
                <a:solidFill>
                  <a:srgbClr val="FFC000"/>
                </a:solidFill>
              </a:rPr>
              <a:t>R</a:t>
            </a:r>
            <a:r>
              <a:rPr lang="en-US" altLang="en-US" sz="1800" baseline="-25000" dirty="0">
                <a:solidFill>
                  <a:srgbClr val="FFC000"/>
                </a:solidFill>
              </a:rPr>
              <a:t>2</a:t>
            </a:r>
            <a:endParaRPr lang="en-AU" sz="1800" dirty="0">
              <a:solidFill>
                <a:srgbClr val="FFC000"/>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8C1888A-770D-4F14-971F-55841B9D0F9C}"/>
                  </a:ext>
                </a:extLst>
              </p:cNvPr>
              <p:cNvSpPr txBox="1"/>
              <p:nvPr/>
            </p:nvSpPr>
            <p:spPr>
              <a:xfrm>
                <a:off x="545639" y="4059369"/>
                <a:ext cx="3623108" cy="632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000" i="1" smtClean="0">
                              <a:solidFill>
                                <a:srgbClr val="FF0000"/>
                              </a:solidFill>
                              <a:latin typeface="Cambria Math" panose="02040503050406030204" pitchFamily="18" charset="0"/>
                            </a:rPr>
                          </m:ctrlPr>
                        </m:sSubPr>
                        <m:e>
                          <m:r>
                            <a:rPr lang="en-AU" sz="2000" b="1" i="1" smtClean="0">
                              <a:solidFill>
                                <a:srgbClr val="FF0000"/>
                              </a:solidFill>
                              <a:latin typeface="Cambria Math" panose="02040503050406030204" pitchFamily="18" charset="0"/>
                            </a:rPr>
                            <m:t>𝑬</m:t>
                          </m:r>
                        </m:e>
                        <m:sub>
                          <m:r>
                            <a:rPr lang="en-AU" sz="2000" b="1" i="1" smtClean="0">
                              <a:solidFill>
                                <a:srgbClr val="FF0000"/>
                              </a:solidFill>
                              <a:latin typeface="Cambria Math" panose="02040503050406030204" pitchFamily="18" charset="0"/>
                            </a:rPr>
                            <m:t>𝑻𝒐𝒕𝒂𝒍</m:t>
                          </m:r>
                        </m:sub>
                      </m:sSub>
                      <m:d>
                        <m:dPr>
                          <m:ctrlPr>
                            <a:rPr lang="en-AU" sz="2000" b="1" i="1" smtClean="0">
                              <a:solidFill>
                                <a:srgbClr val="FF0000"/>
                              </a:solidFill>
                              <a:latin typeface="Cambria Math" panose="02040503050406030204" pitchFamily="18" charset="0"/>
                            </a:rPr>
                          </m:ctrlPr>
                        </m:dPr>
                        <m:e>
                          <m:sSub>
                            <m:sSubPr>
                              <m:ctrlPr>
                                <a:rPr lang="en-AU" sz="2000" i="1">
                                  <a:solidFill>
                                    <a:srgbClr val="FF0000"/>
                                  </a:solidFill>
                                  <a:latin typeface="Cambria Math" panose="02040503050406030204" pitchFamily="18" charset="0"/>
                                </a:rPr>
                              </m:ctrlPr>
                            </m:sSubPr>
                            <m:e>
                              <m:r>
                                <a:rPr lang="en-AU" sz="2000" i="1">
                                  <a:solidFill>
                                    <a:srgbClr val="FF0000"/>
                                  </a:solidFill>
                                  <a:latin typeface="Cambria Math" panose="02040503050406030204" pitchFamily="18" charset="0"/>
                                </a:rPr>
                                <m:t>𝑹</m:t>
                              </m:r>
                            </m:e>
                            <m:sub>
                              <m:r>
                                <a:rPr lang="en-AU" sz="2000" b="1" i="1" smtClean="0">
                                  <a:solidFill>
                                    <a:srgbClr val="FF0000"/>
                                  </a:solidFill>
                                  <a:latin typeface="Cambria Math" panose="02040503050406030204" pitchFamily="18" charset="0"/>
                                </a:rPr>
                                <m:t>𝟐</m:t>
                              </m:r>
                            </m:sub>
                          </m:sSub>
                        </m:e>
                      </m:d>
                      <m:r>
                        <a:rPr lang="en-AU" sz="2000" b="1" i="1" smtClean="0">
                          <a:solidFill>
                            <a:srgbClr val="FF0000"/>
                          </a:solidFill>
                          <a:latin typeface="Cambria Math" panose="02040503050406030204" pitchFamily="18" charset="0"/>
                        </a:rPr>
                        <m:t>=</m:t>
                      </m:r>
                      <m:f>
                        <m:fPr>
                          <m:ctrlPr>
                            <a:rPr lang="en-AU" sz="2000" i="1">
                              <a:solidFill>
                                <a:srgbClr val="FF0000"/>
                              </a:solidFill>
                              <a:latin typeface="Cambria Math" panose="02040503050406030204" pitchFamily="18" charset="0"/>
                            </a:rPr>
                          </m:ctrlPr>
                        </m:fPr>
                        <m:num>
                          <m:r>
                            <a:rPr lang="en-AU" sz="2000" b="1" i="1" smtClean="0">
                              <a:solidFill>
                                <a:srgbClr val="FF0000"/>
                              </a:solidFill>
                              <a:latin typeface="Cambria Math" panose="02040503050406030204" pitchFamily="18" charset="0"/>
                            </a:rPr>
                            <m:t>−</m:t>
                          </m:r>
                          <m:r>
                            <a:rPr lang="en-AU" sz="2000" i="1">
                              <a:solidFill>
                                <a:srgbClr val="FF0000"/>
                              </a:solidFill>
                              <a:latin typeface="Cambria Math" panose="02040503050406030204" pitchFamily="18" charset="0"/>
                            </a:rPr>
                            <m:t>𝑮𝑴𝒎</m:t>
                          </m:r>
                        </m:num>
                        <m:den>
                          <m:r>
                            <a:rPr lang="en-AU" sz="2000" i="1">
                              <a:solidFill>
                                <a:srgbClr val="FF0000"/>
                              </a:solidFill>
                              <a:latin typeface="Cambria Math" panose="02040503050406030204" pitchFamily="18" charset="0"/>
                            </a:rPr>
                            <m:t>𝟐</m:t>
                          </m:r>
                          <m:d>
                            <m:dPr>
                              <m:ctrlPr>
                                <a:rPr lang="en-AU" sz="2000" b="1" i="1" smtClean="0">
                                  <a:solidFill>
                                    <a:srgbClr val="FF0000"/>
                                  </a:solidFill>
                                  <a:latin typeface="Cambria Math" panose="02040503050406030204" pitchFamily="18" charset="0"/>
                                </a:rPr>
                              </m:ctrlPr>
                            </m:dPr>
                            <m:e>
                              <m:sSub>
                                <m:sSubPr>
                                  <m:ctrlPr>
                                    <a:rPr lang="en-AU" sz="2000" i="1">
                                      <a:solidFill>
                                        <a:srgbClr val="FF0000"/>
                                      </a:solidFill>
                                      <a:latin typeface="Cambria Math" panose="02040503050406030204" pitchFamily="18" charset="0"/>
                                    </a:rPr>
                                  </m:ctrlPr>
                                </m:sSubPr>
                                <m:e>
                                  <m:r>
                                    <a:rPr lang="en-AU" sz="2000" i="1">
                                      <a:solidFill>
                                        <a:srgbClr val="FF0000"/>
                                      </a:solidFill>
                                      <a:latin typeface="Cambria Math" panose="02040503050406030204" pitchFamily="18" charset="0"/>
                                    </a:rPr>
                                    <m:t>𝑹</m:t>
                                  </m:r>
                                </m:e>
                                <m:sub>
                                  <m:r>
                                    <a:rPr lang="en-AU" sz="2000" i="1">
                                      <a:solidFill>
                                        <a:srgbClr val="FF0000"/>
                                      </a:solidFill>
                                      <a:latin typeface="Cambria Math" panose="02040503050406030204" pitchFamily="18" charset="0"/>
                                    </a:rPr>
                                    <m:t>𝟐</m:t>
                                  </m:r>
                                </m:sub>
                              </m:sSub>
                            </m:e>
                          </m:d>
                        </m:den>
                      </m:f>
                      <m:r>
                        <a:rPr lang="en-AU" sz="2000" b="1" i="1" smtClean="0">
                          <a:solidFill>
                            <a:srgbClr val="FF0000"/>
                          </a:solidFill>
                          <a:latin typeface="Cambria Math" panose="02040503050406030204" pitchFamily="18" charset="0"/>
                        </a:rPr>
                        <m:t>=</m:t>
                      </m:r>
                      <m:f>
                        <m:fPr>
                          <m:ctrlPr>
                            <a:rPr lang="en-AU" sz="2000" i="1">
                              <a:solidFill>
                                <a:srgbClr val="FF0000"/>
                              </a:solidFill>
                              <a:latin typeface="Cambria Math" panose="02040503050406030204" pitchFamily="18" charset="0"/>
                            </a:rPr>
                          </m:ctrlPr>
                        </m:fPr>
                        <m:num>
                          <m:r>
                            <a:rPr lang="en-AU" sz="2000" i="1">
                              <a:solidFill>
                                <a:srgbClr val="FF0000"/>
                              </a:solidFill>
                              <a:latin typeface="Cambria Math" panose="02040503050406030204" pitchFamily="18" charset="0"/>
                            </a:rPr>
                            <m:t>−</m:t>
                          </m:r>
                          <m:r>
                            <a:rPr lang="en-AU" sz="2000" i="1">
                              <a:solidFill>
                                <a:srgbClr val="FF0000"/>
                              </a:solidFill>
                              <a:latin typeface="Cambria Math" panose="02040503050406030204" pitchFamily="18" charset="0"/>
                            </a:rPr>
                            <m:t>𝑮𝑴𝒎</m:t>
                          </m:r>
                        </m:num>
                        <m:den>
                          <m:r>
                            <a:rPr lang="en-AU" sz="2000" b="1" i="1" smtClean="0">
                              <a:solidFill>
                                <a:srgbClr val="FF0000"/>
                              </a:solidFill>
                              <a:latin typeface="Cambria Math" panose="02040503050406030204" pitchFamily="18" charset="0"/>
                            </a:rPr>
                            <m:t>𝟐</m:t>
                          </m:r>
                          <m:sSub>
                            <m:sSubPr>
                              <m:ctrlPr>
                                <a:rPr lang="en-AU" sz="2000" i="1">
                                  <a:solidFill>
                                    <a:srgbClr val="FF0000"/>
                                  </a:solidFill>
                                  <a:latin typeface="Cambria Math" panose="02040503050406030204" pitchFamily="18" charset="0"/>
                                </a:rPr>
                              </m:ctrlPr>
                            </m:sSubPr>
                            <m:e>
                              <m:r>
                                <a:rPr lang="en-AU" sz="2000" i="1">
                                  <a:solidFill>
                                    <a:srgbClr val="FF0000"/>
                                  </a:solidFill>
                                  <a:latin typeface="Cambria Math" panose="02040503050406030204" pitchFamily="18" charset="0"/>
                                </a:rPr>
                                <m:t>𝑹</m:t>
                              </m:r>
                            </m:e>
                            <m:sub>
                              <m:r>
                                <a:rPr lang="en-AU" sz="2000" i="1">
                                  <a:solidFill>
                                    <a:srgbClr val="FF0000"/>
                                  </a:solidFill>
                                  <a:latin typeface="Cambria Math" panose="02040503050406030204" pitchFamily="18" charset="0"/>
                                </a:rPr>
                                <m:t>𝟐</m:t>
                              </m:r>
                            </m:sub>
                          </m:sSub>
                        </m:den>
                      </m:f>
                    </m:oMath>
                  </m:oMathPara>
                </a14:m>
                <a:endParaRPr lang="en-AU" sz="2000" dirty="0">
                  <a:solidFill>
                    <a:srgbClr val="FF0000"/>
                  </a:solidFill>
                </a:endParaRPr>
              </a:p>
            </p:txBody>
          </p:sp>
        </mc:Choice>
        <mc:Fallback xmlns="">
          <p:sp>
            <p:nvSpPr>
              <p:cNvPr id="29" name="TextBox 28">
                <a:extLst>
                  <a:ext uri="{FF2B5EF4-FFF2-40B4-BE49-F238E27FC236}">
                    <a16:creationId xmlns:a16="http://schemas.microsoft.com/office/drawing/2014/main" id="{58C1888A-770D-4F14-971F-55841B9D0F9C}"/>
                  </a:ext>
                </a:extLst>
              </p:cNvPr>
              <p:cNvSpPr txBox="1">
                <a:spLocks noRot="1" noChangeAspect="1" noMove="1" noResize="1" noEditPoints="1" noAdjustHandles="1" noChangeArrowheads="1" noChangeShapeType="1" noTextEdit="1"/>
              </p:cNvSpPr>
              <p:nvPr/>
            </p:nvSpPr>
            <p:spPr>
              <a:xfrm>
                <a:off x="545639" y="4059369"/>
                <a:ext cx="3623108" cy="632802"/>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4FC20CC-CB0E-4517-840C-5459BEC5EB5C}"/>
                  </a:ext>
                </a:extLst>
              </p:cNvPr>
              <p:cNvSpPr txBox="1"/>
              <p:nvPr/>
            </p:nvSpPr>
            <p:spPr>
              <a:xfrm>
                <a:off x="1050364" y="5080840"/>
                <a:ext cx="26271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smtClean="0">
                              <a:solidFill>
                                <a:srgbClr val="FF0000"/>
                              </a:solidFill>
                              <a:latin typeface="Cambria Math" panose="02040503050406030204" pitchFamily="18" charset="0"/>
                            </a:rPr>
                            <m:t>∆</m:t>
                          </m:r>
                          <m:r>
                            <a:rPr lang="en-AU" sz="1800" b="1" i="1" smtClean="0">
                              <a:solidFill>
                                <a:srgbClr val="FF0000"/>
                              </a:solidFill>
                              <a:latin typeface="Cambria Math" panose="02040503050406030204" pitchFamily="18" charset="0"/>
                            </a:rPr>
                            <m:t>𝑬</m:t>
                          </m:r>
                        </m:e>
                        <m:sub>
                          <m:r>
                            <a:rPr lang="en-AU" sz="1800" b="1" i="1" smtClean="0">
                              <a:solidFill>
                                <a:srgbClr val="FF0000"/>
                              </a:solidFill>
                              <a:latin typeface="Cambria Math" panose="02040503050406030204" pitchFamily="18" charset="0"/>
                            </a:rPr>
                            <m:t>𝑻𝒐𝒕𝒂𝒍</m:t>
                          </m:r>
                        </m:sub>
                      </m:sSub>
                      <m:r>
                        <a:rPr lang="en-AU" sz="1800" b="1" i="1" smtClean="0">
                          <a:solidFill>
                            <a:srgbClr val="FF0000"/>
                          </a:solidFill>
                          <a:latin typeface="Cambria Math" panose="02040503050406030204" pitchFamily="18" charset="0"/>
                        </a:rPr>
                        <m:t>=</m:t>
                      </m:r>
                      <m:sSub>
                        <m:sSubPr>
                          <m:ctrlPr>
                            <a:rPr lang="en-AU" sz="1800" b="1" i="1" smtClean="0">
                              <a:solidFill>
                                <a:srgbClr val="FF0000"/>
                              </a:solidFill>
                              <a:latin typeface="Cambria Math" panose="02040503050406030204" pitchFamily="18" charset="0"/>
                            </a:rPr>
                          </m:ctrlPr>
                        </m:sSubPr>
                        <m:e>
                          <m:r>
                            <a:rPr lang="en-AU" sz="1800" b="1" i="1" smtClean="0">
                              <a:solidFill>
                                <a:srgbClr val="FF0000"/>
                              </a:solidFill>
                              <a:latin typeface="Cambria Math" panose="02040503050406030204" pitchFamily="18" charset="0"/>
                            </a:rPr>
                            <m:t>𝑬</m:t>
                          </m:r>
                        </m:e>
                        <m:sub>
                          <m:r>
                            <a:rPr lang="en-AU" sz="1800" b="1" i="1" smtClean="0">
                              <a:solidFill>
                                <a:srgbClr val="FF0000"/>
                              </a:solidFill>
                              <a:latin typeface="Cambria Math" panose="02040503050406030204" pitchFamily="18" charset="0"/>
                            </a:rPr>
                            <m:t>𝑭𝒊𝒏𝒂𝒍</m:t>
                          </m:r>
                        </m:sub>
                      </m:sSub>
                      <m:r>
                        <a:rPr lang="en-AU" sz="1800" b="1" i="1" smtClean="0">
                          <a:solidFill>
                            <a:srgbClr val="FF0000"/>
                          </a:solidFill>
                          <a:latin typeface="Cambria Math" panose="02040503050406030204" pitchFamily="18" charset="0"/>
                        </a:rPr>
                        <m:t>−</m:t>
                      </m:r>
                      <m:sSub>
                        <m:sSubPr>
                          <m:ctrlPr>
                            <a:rPr lang="en-AU" sz="1800" b="1" i="1" smtClean="0">
                              <a:solidFill>
                                <a:srgbClr val="FF0000"/>
                              </a:solidFill>
                              <a:latin typeface="Cambria Math" panose="02040503050406030204" pitchFamily="18" charset="0"/>
                            </a:rPr>
                          </m:ctrlPr>
                        </m:sSubPr>
                        <m:e>
                          <m:r>
                            <a:rPr lang="en-AU" sz="1800" b="1" i="1" smtClean="0">
                              <a:solidFill>
                                <a:srgbClr val="FF0000"/>
                              </a:solidFill>
                              <a:latin typeface="Cambria Math" panose="02040503050406030204" pitchFamily="18" charset="0"/>
                            </a:rPr>
                            <m:t>𝑬</m:t>
                          </m:r>
                        </m:e>
                        <m:sub>
                          <m:r>
                            <a:rPr lang="en-AU" sz="1800" b="1" i="1" smtClean="0">
                              <a:solidFill>
                                <a:srgbClr val="FF0000"/>
                              </a:solidFill>
                              <a:latin typeface="Cambria Math" panose="02040503050406030204" pitchFamily="18" charset="0"/>
                            </a:rPr>
                            <m:t>𝑰𝒏𝒊𝒕𝒊𝒂𝒍</m:t>
                          </m:r>
                        </m:sub>
                      </m:sSub>
                    </m:oMath>
                  </m:oMathPara>
                </a14:m>
                <a:endParaRPr lang="en-AU" sz="1800" dirty="0">
                  <a:solidFill>
                    <a:srgbClr val="FF0000"/>
                  </a:solidFill>
                </a:endParaRPr>
              </a:p>
            </p:txBody>
          </p:sp>
        </mc:Choice>
        <mc:Fallback xmlns="">
          <p:sp>
            <p:nvSpPr>
              <p:cNvPr id="30" name="TextBox 29">
                <a:extLst>
                  <a:ext uri="{FF2B5EF4-FFF2-40B4-BE49-F238E27FC236}">
                    <a16:creationId xmlns:a16="http://schemas.microsoft.com/office/drawing/2014/main" id="{C4FC20CC-CB0E-4517-840C-5459BEC5EB5C}"/>
                  </a:ext>
                </a:extLst>
              </p:cNvPr>
              <p:cNvSpPr txBox="1">
                <a:spLocks noRot="1" noChangeAspect="1" noMove="1" noResize="1" noEditPoints="1" noAdjustHandles="1" noChangeArrowheads="1" noChangeShapeType="1" noTextEdit="1"/>
              </p:cNvSpPr>
              <p:nvPr/>
            </p:nvSpPr>
            <p:spPr>
              <a:xfrm>
                <a:off x="1050364" y="5080840"/>
                <a:ext cx="2627129" cy="276999"/>
              </a:xfrm>
              <a:prstGeom prst="rect">
                <a:avLst/>
              </a:prstGeom>
              <a:blipFill>
                <a:blip r:embed="rId6"/>
                <a:stretch>
                  <a:fillRect l="-1392" r="-696" b="-1956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035B1C-73F3-49E8-9314-61608FED967B}"/>
                  </a:ext>
                </a:extLst>
              </p:cNvPr>
              <p:cNvSpPr txBox="1"/>
              <p:nvPr/>
            </p:nvSpPr>
            <p:spPr>
              <a:xfrm>
                <a:off x="926868" y="5733970"/>
                <a:ext cx="287412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𝑬</m:t>
                          </m:r>
                        </m:e>
                        <m:sub>
                          <m:r>
                            <a:rPr lang="en-AU" sz="1800" i="1">
                              <a:solidFill>
                                <a:srgbClr val="FF0000"/>
                              </a:solidFill>
                              <a:latin typeface="Cambria Math" panose="02040503050406030204" pitchFamily="18" charset="0"/>
                            </a:rPr>
                            <m:t>𝑻𝒐𝒕𝒂𝒍</m:t>
                          </m:r>
                        </m:sub>
                      </m:sSub>
                      <m:r>
                        <a:rPr lang="en-AU" sz="1800" b="1" i="1" smtClean="0">
                          <a:solidFill>
                            <a:srgbClr val="FF0000"/>
                          </a:solidFill>
                          <a:latin typeface="Cambria Math" panose="02040503050406030204" pitchFamily="18" charset="0"/>
                        </a:rPr>
                        <m:t> =</m:t>
                      </m:r>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𝑮𝑴𝒎</m:t>
                          </m:r>
                        </m:num>
                        <m:den>
                          <m:r>
                            <a:rPr lang="en-AU" sz="1800" i="1">
                              <a:solidFill>
                                <a:srgbClr val="FF0000"/>
                              </a:solidFill>
                              <a:latin typeface="Cambria Math" panose="02040503050406030204" pitchFamily="18" charset="0"/>
                            </a:rPr>
                            <m:t>𝟐</m:t>
                          </m:r>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i="1">
                                  <a:solidFill>
                                    <a:srgbClr val="FF0000"/>
                                  </a:solidFill>
                                  <a:latin typeface="Cambria Math" panose="02040503050406030204" pitchFamily="18" charset="0"/>
                                </a:rPr>
                                <m:t>𝟐</m:t>
                              </m:r>
                            </m:sub>
                          </m:sSub>
                        </m:den>
                      </m:f>
                      <m:r>
                        <a:rPr lang="en-AU" sz="1800" b="1" i="1" smtClean="0">
                          <a:solidFill>
                            <a:srgbClr val="FF0000"/>
                          </a:solidFill>
                          <a:latin typeface="Cambria Math" panose="02040503050406030204" pitchFamily="18" charset="0"/>
                        </a:rPr>
                        <m:t>−</m:t>
                      </m:r>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𝑮𝑴𝒎</m:t>
                          </m:r>
                        </m:num>
                        <m:den>
                          <m:r>
                            <a:rPr lang="en-AU" sz="1800" i="1">
                              <a:solidFill>
                                <a:srgbClr val="FF0000"/>
                              </a:solidFill>
                              <a:latin typeface="Cambria Math" panose="02040503050406030204" pitchFamily="18" charset="0"/>
                            </a:rPr>
                            <m:t>𝟐</m:t>
                          </m:r>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i="1">
                                  <a:solidFill>
                                    <a:srgbClr val="FF0000"/>
                                  </a:solidFill>
                                  <a:latin typeface="Cambria Math" panose="02040503050406030204" pitchFamily="18" charset="0"/>
                                </a:rPr>
                                <m:t>𝟏</m:t>
                              </m:r>
                            </m:sub>
                          </m:sSub>
                        </m:den>
                      </m:f>
                    </m:oMath>
                  </m:oMathPara>
                </a14:m>
                <a:endParaRPr lang="en-AU" sz="1800" dirty="0">
                  <a:solidFill>
                    <a:srgbClr val="FF0000"/>
                  </a:solidFill>
                </a:endParaRPr>
              </a:p>
            </p:txBody>
          </p:sp>
        </mc:Choice>
        <mc:Fallback xmlns="">
          <p:sp>
            <p:nvSpPr>
              <p:cNvPr id="31" name="TextBox 30">
                <a:extLst>
                  <a:ext uri="{FF2B5EF4-FFF2-40B4-BE49-F238E27FC236}">
                    <a16:creationId xmlns:a16="http://schemas.microsoft.com/office/drawing/2014/main" id="{B9035B1C-73F3-49E8-9314-61608FED967B}"/>
                  </a:ext>
                </a:extLst>
              </p:cNvPr>
              <p:cNvSpPr txBox="1">
                <a:spLocks noRot="1" noChangeAspect="1" noMove="1" noResize="1" noEditPoints="1" noAdjustHandles="1" noChangeArrowheads="1" noChangeShapeType="1" noTextEdit="1"/>
              </p:cNvSpPr>
              <p:nvPr/>
            </p:nvSpPr>
            <p:spPr>
              <a:xfrm>
                <a:off x="926868" y="5733970"/>
                <a:ext cx="2874120" cy="565732"/>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2A994FB-710A-4ADC-B505-A8729AFA3893}"/>
                  </a:ext>
                </a:extLst>
              </p:cNvPr>
              <p:cNvSpPr txBox="1"/>
              <p:nvPr/>
            </p:nvSpPr>
            <p:spPr>
              <a:xfrm>
                <a:off x="5069064" y="3364238"/>
                <a:ext cx="2700996"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𝑬</m:t>
                          </m:r>
                        </m:e>
                        <m:sub>
                          <m:r>
                            <a:rPr lang="en-AU" sz="1800" i="1">
                              <a:solidFill>
                                <a:srgbClr val="FF0000"/>
                              </a:solidFill>
                              <a:latin typeface="Cambria Math" panose="02040503050406030204" pitchFamily="18" charset="0"/>
                            </a:rPr>
                            <m:t>𝑻𝒐𝒕𝒂𝒍</m:t>
                          </m:r>
                        </m:sub>
                      </m:sSub>
                      <m:r>
                        <a:rPr lang="en-AU" sz="1800" b="1" i="1" smtClean="0">
                          <a:solidFill>
                            <a:srgbClr val="FF0000"/>
                          </a:solidFill>
                          <a:latin typeface="Cambria Math" panose="02040503050406030204" pitchFamily="18" charset="0"/>
                        </a:rPr>
                        <m:t> =</m:t>
                      </m:r>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𝑮𝑴𝒎</m:t>
                          </m:r>
                        </m:num>
                        <m:den>
                          <m:r>
                            <a:rPr lang="en-AU" sz="1800" i="1">
                              <a:solidFill>
                                <a:srgbClr val="FF0000"/>
                              </a:solidFill>
                              <a:latin typeface="Cambria Math" panose="02040503050406030204" pitchFamily="18" charset="0"/>
                            </a:rPr>
                            <m:t>𝟐</m:t>
                          </m:r>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b="1" i="1" smtClean="0">
                                  <a:solidFill>
                                    <a:srgbClr val="FF0000"/>
                                  </a:solidFill>
                                  <a:latin typeface="Cambria Math" panose="02040503050406030204" pitchFamily="18" charset="0"/>
                                </a:rPr>
                                <m:t>𝟐</m:t>
                              </m:r>
                            </m:sub>
                          </m:sSub>
                        </m:den>
                      </m:f>
                      <m:r>
                        <a:rPr lang="en-AU" sz="1800" b="1" i="1" smtClean="0">
                          <a:solidFill>
                            <a:srgbClr val="FF0000"/>
                          </a:solidFill>
                          <a:latin typeface="Cambria Math" panose="02040503050406030204" pitchFamily="18" charset="0"/>
                        </a:rPr>
                        <m:t>+</m:t>
                      </m:r>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𝑮𝑴𝒎</m:t>
                          </m:r>
                        </m:num>
                        <m:den>
                          <m:r>
                            <a:rPr lang="en-AU" sz="1800" i="1">
                              <a:solidFill>
                                <a:srgbClr val="FF0000"/>
                              </a:solidFill>
                              <a:latin typeface="Cambria Math" panose="02040503050406030204" pitchFamily="18" charset="0"/>
                            </a:rPr>
                            <m:t>𝟐</m:t>
                          </m:r>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i="1">
                                  <a:solidFill>
                                    <a:srgbClr val="FF0000"/>
                                  </a:solidFill>
                                  <a:latin typeface="Cambria Math" panose="02040503050406030204" pitchFamily="18" charset="0"/>
                                </a:rPr>
                                <m:t>𝟏</m:t>
                              </m:r>
                            </m:sub>
                          </m:sSub>
                        </m:den>
                      </m:f>
                    </m:oMath>
                  </m:oMathPara>
                </a14:m>
                <a:endParaRPr lang="en-AU" sz="1800" dirty="0">
                  <a:solidFill>
                    <a:srgbClr val="FF0000"/>
                  </a:solidFill>
                </a:endParaRPr>
              </a:p>
            </p:txBody>
          </p:sp>
        </mc:Choice>
        <mc:Fallback xmlns="">
          <p:sp>
            <p:nvSpPr>
              <p:cNvPr id="32" name="TextBox 31">
                <a:extLst>
                  <a:ext uri="{FF2B5EF4-FFF2-40B4-BE49-F238E27FC236}">
                    <a16:creationId xmlns:a16="http://schemas.microsoft.com/office/drawing/2014/main" id="{D2A994FB-710A-4ADC-B505-A8729AFA3893}"/>
                  </a:ext>
                </a:extLst>
              </p:cNvPr>
              <p:cNvSpPr txBox="1">
                <a:spLocks noRot="1" noChangeAspect="1" noMove="1" noResize="1" noEditPoints="1" noAdjustHandles="1" noChangeArrowheads="1" noChangeShapeType="1" noTextEdit="1"/>
              </p:cNvSpPr>
              <p:nvPr/>
            </p:nvSpPr>
            <p:spPr>
              <a:xfrm>
                <a:off x="5069064" y="3364238"/>
                <a:ext cx="2700996" cy="565732"/>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2FCC467-A100-477A-BAA4-7C8CC96D46F9}"/>
                  </a:ext>
                </a:extLst>
              </p:cNvPr>
              <p:cNvSpPr txBox="1"/>
              <p:nvPr/>
            </p:nvSpPr>
            <p:spPr>
              <a:xfrm>
                <a:off x="5070347" y="4123599"/>
                <a:ext cx="283269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𝑬</m:t>
                          </m:r>
                        </m:e>
                        <m:sub>
                          <m:r>
                            <a:rPr lang="en-AU" sz="1800" i="1">
                              <a:solidFill>
                                <a:srgbClr val="FF0000"/>
                              </a:solidFill>
                              <a:latin typeface="Cambria Math" panose="02040503050406030204" pitchFamily="18" charset="0"/>
                            </a:rPr>
                            <m:t>𝑻𝒐𝒕𝒂𝒍</m:t>
                          </m:r>
                        </m:sub>
                      </m:sSub>
                      <m:r>
                        <a:rPr lang="en-AU" sz="1800" b="1" i="1" smtClean="0">
                          <a:solidFill>
                            <a:srgbClr val="FF0000"/>
                          </a:solidFill>
                          <a:latin typeface="Cambria Math" panose="02040503050406030204" pitchFamily="18" charset="0"/>
                        </a:rPr>
                        <m:t> =</m:t>
                      </m:r>
                      <m:d>
                        <m:dPr>
                          <m:ctrlPr>
                            <a:rPr lang="en-AU" sz="1800" b="1" i="1" smtClean="0">
                              <a:solidFill>
                                <a:srgbClr val="FF0000"/>
                              </a:solidFill>
                              <a:latin typeface="Cambria Math" panose="02040503050406030204" pitchFamily="18" charset="0"/>
                            </a:rPr>
                          </m:ctrlPr>
                        </m:dPr>
                        <m:e>
                          <m:f>
                            <m:fPr>
                              <m:ctrlPr>
                                <a:rPr lang="en-AU" sz="1800" b="1" i="1" smtClean="0">
                                  <a:solidFill>
                                    <a:srgbClr val="FF0000"/>
                                  </a:solidFill>
                                  <a:latin typeface="Cambria Math" panose="02040503050406030204" pitchFamily="18" charset="0"/>
                                </a:rPr>
                              </m:ctrlPr>
                            </m:fPr>
                            <m:num>
                              <m:r>
                                <a:rPr lang="en-AU" sz="1800" b="1" i="1" smtClean="0">
                                  <a:solidFill>
                                    <a:srgbClr val="FF0000"/>
                                  </a:solidFill>
                                  <a:latin typeface="Cambria Math" panose="02040503050406030204" pitchFamily="18" charset="0"/>
                                </a:rPr>
                                <m:t>−</m:t>
                              </m:r>
                              <m:r>
                                <a:rPr lang="en-AU" sz="1800" b="1" i="1" smtClean="0">
                                  <a:solidFill>
                                    <a:srgbClr val="FF0000"/>
                                  </a:solidFill>
                                  <a:latin typeface="Cambria Math" panose="02040503050406030204" pitchFamily="18" charset="0"/>
                                </a:rPr>
                                <m:t>𝟏</m:t>
                              </m:r>
                            </m:num>
                            <m:den>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b="1" i="1" smtClean="0">
                                      <a:solidFill>
                                        <a:srgbClr val="FF0000"/>
                                      </a:solidFill>
                                      <a:latin typeface="Cambria Math" panose="02040503050406030204" pitchFamily="18" charset="0"/>
                                    </a:rPr>
                                    <m:t>𝟐</m:t>
                                  </m:r>
                                </m:sub>
                              </m:sSub>
                            </m:den>
                          </m:f>
                          <m:r>
                            <a:rPr lang="en-AU" sz="1800" b="1" i="1" smtClean="0">
                              <a:solidFill>
                                <a:srgbClr val="FF0000"/>
                              </a:solidFill>
                              <a:latin typeface="Cambria Math" panose="02040503050406030204" pitchFamily="18" charset="0"/>
                            </a:rPr>
                            <m:t>+</m:t>
                          </m:r>
                          <m:f>
                            <m:fPr>
                              <m:ctrlPr>
                                <a:rPr lang="en-AU" sz="1800" b="1" i="1" smtClean="0">
                                  <a:solidFill>
                                    <a:srgbClr val="FF0000"/>
                                  </a:solidFill>
                                  <a:latin typeface="Cambria Math" panose="02040503050406030204" pitchFamily="18" charset="0"/>
                                </a:rPr>
                              </m:ctrlPr>
                            </m:fPr>
                            <m:num>
                              <m:r>
                                <a:rPr lang="en-AU" sz="1800" b="1" i="1" smtClean="0">
                                  <a:solidFill>
                                    <a:srgbClr val="FF0000"/>
                                  </a:solidFill>
                                  <a:latin typeface="Cambria Math" panose="02040503050406030204" pitchFamily="18" charset="0"/>
                                </a:rPr>
                                <m:t>𝟏</m:t>
                              </m:r>
                            </m:num>
                            <m:den>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i="1">
                                      <a:solidFill>
                                        <a:srgbClr val="FF0000"/>
                                      </a:solidFill>
                                      <a:latin typeface="Cambria Math" panose="02040503050406030204" pitchFamily="18" charset="0"/>
                                    </a:rPr>
                                    <m:t>𝟏</m:t>
                                  </m:r>
                                </m:sub>
                              </m:sSub>
                            </m:den>
                          </m:f>
                        </m:e>
                      </m:d>
                      <m:f>
                        <m:fPr>
                          <m:ctrlPr>
                            <a:rPr lang="en-AU" sz="1800" i="1" smtClean="0">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𝑮𝑴𝒎</m:t>
                          </m:r>
                        </m:num>
                        <m:den>
                          <m:r>
                            <a:rPr lang="en-AU" sz="1800" b="1" i="1" smtClean="0">
                              <a:solidFill>
                                <a:srgbClr val="FF0000"/>
                              </a:solidFill>
                              <a:latin typeface="Cambria Math" panose="02040503050406030204" pitchFamily="18" charset="0"/>
                            </a:rPr>
                            <m:t>𝟐</m:t>
                          </m:r>
                        </m:den>
                      </m:f>
                    </m:oMath>
                  </m:oMathPara>
                </a14:m>
                <a:endParaRPr lang="en-AU" sz="1800" dirty="0">
                  <a:solidFill>
                    <a:srgbClr val="FF0000"/>
                  </a:solidFill>
                </a:endParaRPr>
              </a:p>
            </p:txBody>
          </p:sp>
        </mc:Choice>
        <mc:Fallback xmlns="">
          <p:sp>
            <p:nvSpPr>
              <p:cNvPr id="33" name="TextBox 32">
                <a:extLst>
                  <a:ext uri="{FF2B5EF4-FFF2-40B4-BE49-F238E27FC236}">
                    <a16:creationId xmlns:a16="http://schemas.microsoft.com/office/drawing/2014/main" id="{A2FCC467-A100-477A-BAA4-7C8CC96D46F9}"/>
                  </a:ext>
                </a:extLst>
              </p:cNvPr>
              <p:cNvSpPr txBox="1">
                <a:spLocks noRot="1" noChangeAspect="1" noMove="1" noResize="1" noEditPoints="1" noAdjustHandles="1" noChangeArrowheads="1" noChangeShapeType="1" noTextEdit="1"/>
              </p:cNvSpPr>
              <p:nvPr/>
            </p:nvSpPr>
            <p:spPr>
              <a:xfrm>
                <a:off x="5070347" y="4123599"/>
                <a:ext cx="2832699" cy="622350"/>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5ABCC7A-DECB-4D6A-93A8-8196E3C2C611}"/>
                  </a:ext>
                </a:extLst>
              </p:cNvPr>
              <p:cNvSpPr txBox="1"/>
              <p:nvPr/>
            </p:nvSpPr>
            <p:spPr>
              <a:xfrm>
                <a:off x="5165961" y="4996261"/>
                <a:ext cx="2832699" cy="622350"/>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𝑬</m:t>
                          </m:r>
                        </m:e>
                        <m:sub>
                          <m:r>
                            <a:rPr lang="en-AU" sz="1800" i="1">
                              <a:solidFill>
                                <a:srgbClr val="FF0000"/>
                              </a:solidFill>
                              <a:latin typeface="Cambria Math" panose="02040503050406030204" pitchFamily="18" charset="0"/>
                            </a:rPr>
                            <m:t>𝑻𝒐𝒕𝒂𝒍</m:t>
                          </m:r>
                        </m:sub>
                      </m:sSub>
                      <m:r>
                        <a:rPr lang="en-AU" sz="1800" b="1" i="1" smtClean="0">
                          <a:solidFill>
                            <a:srgbClr val="FF0000"/>
                          </a:solidFill>
                          <a:latin typeface="Cambria Math" panose="02040503050406030204" pitchFamily="18" charset="0"/>
                        </a:rPr>
                        <m:t> =</m:t>
                      </m:r>
                      <m:d>
                        <m:dPr>
                          <m:ctrlPr>
                            <a:rPr lang="en-AU" sz="1800" b="1" i="1" smtClean="0">
                              <a:solidFill>
                                <a:srgbClr val="FF0000"/>
                              </a:solidFill>
                              <a:latin typeface="Cambria Math" panose="02040503050406030204" pitchFamily="18" charset="0"/>
                            </a:rPr>
                          </m:ctrlPr>
                        </m:dPr>
                        <m:e>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𝟏</m:t>
                              </m:r>
                            </m:num>
                            <m:den>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i="1">
                                      <a:solidFill>
                                        <a:srgbClr val="FF0000"/>
                                      </a:solidFill>
                                      <a:latin typeface="Cambria Math" panose="02040503050406030204" pitchFamily="18" charset="0"/>
                                    </a:rPr>
                                    <m:t>𝟏</m:t>
                                  </m:r>
                                </m:sub>
                              </m:sSub>
                            </m:den>
                          </m:f>
                          <m:r>
                            <a:rPr lang="en-AU" sz="1800" b="1" i="1" smtClean="0">
                              <a:solidFill>
                                <a:srgbClr val="FF0000"/>
                              </a:solidFill>
                              <a:latin typeface="Cambria Math" panose="02040503050406030204" pitchFamily="18" charset="0"/>
                            </a:rPr>
                            <m:t>−</m:t>
                          </m:r>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𝟏</m:t>
                              </m:r>
                            </m:num>
                            <m:den>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i="1">
                                      <a:solidFill>
                                        <a:srgbClr val="FF0000"/>
                                      </a:solidFill>
                                      <a:latin typeface="Cambria Math" panose="02040503050406030204" pitchFamily="18" charset="0"/>
                                    </a:rPr>
                                    <m:t>𝟐</m:t>
                                  </m:r>
                                </m:sub>
                              </m:sSub>
                            </m:den>
                          </m:f>
                        </m:e>
                      </m:d>
                      <m:f>
                        <m:fPr>
                          <m:ctrlPr>
                            <a:rPr lang="en-AU" sz="1800" i="1" smtClean="0">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𝑮𝑴𝒎</m:t>
                          </m:r>
                        </m:num>
                        <m:den>
                          <m:r>
                            <a:rPr lang="en-AU" sz="1800" b="1" i="1" smtClean="0">
                              <a:solidFill>
                                <a:srgbClr val="FF0000"/>
                              </a:solidFill>
                              <a:latin typeface="Cambria Math" panose="02040503050406030204" pitchFamily="18" charset="0"/>
                            </a:rPr>
                            <m:t>𝟐</m:t>
                          </m:r>
                        </m:den>
                      </m:f>
                    </m:oMath>
                  </m:oMathPara>
                </a14:m>
                <a:endParaRPr lang="en-AU" sz="1800" dirty="0">
                  <a:solidFill>
                    <a:srgbClr val="FF0000"/>
                  </a:solidFill>
                </a:endParaRPr>
              </a:p>
            </p:txBody>
          </p:sp>
        </mc:Choice>
        <mc:Fallback xmlns="">
          <p:sp>
            <p:nvSpPr>
              <p:cNvPr id="34" name="TextBox 33">
                <a:extLst>
                  <a:ext uri="{FF2B5EF4-FFF2-40B4-BE49-F238E27FC236}">
                    <a16:creationId xmlns:a16="http://schemas.microsoft.com/office/drawing/2014/main" id="{D5ABCC7A-DECB-4D6A-93A8-8196E3C2C611}"/>
                  </a:ext>
                </a:extLst>
              </p:cNvPr>
              <p:cNvSpPr txBox="1">
                <a:spLocks noRot="1" noChangeAspect="1" noMove="1" noResize="1" noEditPoints="1" noAdjustHandles="1" noChangeArrowheads="1" noChangeShapeType="1" noTextEdit="1"/>
              </p:cNvSpPr>
              <p:nvPr/>
            </p:nvSpPr>
            <p:spPr>
              <a:xfrm>
                <a:off x="5165961" y="4996261"/>
                <a:ext cx="2832699" cy="622350"/>
              </a:xfrm>
              <a:prstGeom prst="rect">
                <a:avLst/>
              </a:prstGeom>
              <a:blipFill>
                <a:blip r:embed="rId10"/>
                <a:stretch>
                  <a:fillRect/>
                </a:stretch>
              </a:blipFill>
              <a:ln>
                <a:solidFill>
                  <a:srgbClr val="FF0000"/>
                </a:solidFill>
              </a:ln>
            </p:spPr>
            <p:txBody>
              <a:bodyPr/>
              <a:lstStyle/>
              <a:p>
                <a:r>
                  <a:rPr lang="en-AU">
                    <a:noFill/>
                  </a:rPr>
                  <a:t> </a:t>
                </a:r>
              </a:p>
            </p:txBody>
          </p:sp>
        </mc:Fallback>
      </mc:AlternateContent>
      <p:sp>
        <p:nvSpPr>
          <p:cNvPr id="25" name="Text Box 3">
            <a:extLst>
              <a:ext uri="{FF2B5EF4-FFF2-40B4-BE49-F238E27FC236}">
                <a16:creationId xmlns:a16="http://schemas.microsoft.com/office/drawing/2014/main" id="{26AA45E1-69BC-4B17-BDBF-8B76832195D2}"/>
              </a:ext>
            </a:extLst>
          </p:cNvPr>
          <p:cNvSpPr txBox="1">
            <a:spLocks noChangeArrowheads="1"/>
          </p:cNvSpPr>
          <p:nvPr/>
        </p:nvSpPr>
        <p:spPr bwMode="auto">
          <a:xfrm>
            <a:off x="4724400" y="5708061"/>
            <a:ext cx="37975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dirty="0">
                <a:solidFill>
                  <a:schemeClr val="accent2"/>
                </a:solidFill>
                <a:latin typeface="+mn-lt"/>
              </a:rPr>
              <a:t>(i.e. work done to move satellite)</a:t>
            </a:r>
          </a:p>
        </p:txBody>
      </p:sp>
    </p:spTree>
    <p:extLst>
      <p:ext uri="{BB962C8B-B14F-4D97-AF65-F5344CB8AC3E}">
        <p14:creationId xmlns:p14="http://schemas.microsoft.com/office/powerpoint/2010/main" val="138539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30" grpId="0"/>
      <p:bldP spid="31" grpId="0"/>
      <p:bldP spid="32" grpId="0"/>
      <p:bldP spid="33" grpId="0"/>
      <p:bldP spid="34" grpId="0" animBg="1"/>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on Satellites</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44196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We can also derive general formulae for the </a:t>
            </a:r>
            <a:r>
              <a:rPr lang="en-US" altLang="en-US" sz="2800" i="1" dirty="0">
                <a:solidFill>
                  <a:schemeClr val="accent2"/>
                </a:solidFill>
                <a:latin typeface="+mn-lt"/>
              </a:rPr>
              <a:t>changes</a:t>
            </a:r>
            <a:r>
              <a:rPr lang="en-US" altLang="en-US" sz="2800" dirty="0">
                <a:solidFill>
                  <a:schemeClr val="accent2"/>
                </a:solidFill>
                <a:latin typeface="+mn-lt"/>
              </a:rPr>
              <a:t> in potential and kinetic energy:</a:t>
            </a:r>
          </a:p>
        </p:txBody>
      </p:sp>
      <p:pic>
        <p:nvPicPr>
          <p:cNvPr id="9" name="Picture 8">
            <a:extLst>
              <a:ext uri="{FF2B5EF4-FFF2-40B4-BE49-F238E27FC236}">
                <a16:creationId xmlns:a16="http://schemas.microsoft.com/office/drawing/2014/main" id="{419FC5AD-7666-4787-8267-DD649F1EA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862233"/>
            <a:ext cx="907757" cy="906622"/>
          </a:xfrm>
          <a:prstGeom prst="rect">
            <a:avLst/>
          </a:prstGeom>
        </p:spPr>
      </p:pic>
      <p:sp>
        <p:nvSpPr>
          <p:cNvPr id="12" name="Oval 11">
            <a:extLst>
              <a:ext uri="{FF2B5EF4-FFF2-40B4-BE49-F238E27FC236}">
                <a16:creationId xmlns:a16="http://schemas.microsoft.com/office/drawing/2014/main" id="{069B523A-FE4B-446F-BEAA-A52E6610BEB9}"/>
              </a:ext>
            </a:extLst>
          </p:cNvPr>
          <p:cNvSpPr/>
          <p:nvPr/>
        </p:nvSpPr>
        <p:spPr bwMode="auto">
          <a:xfrm>
            <a:off x="6019800" y="533400"/>
            <a:ext cx="1676400" cy="156863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5" name="Oval 14">
            <a:extLst>
              <a:ext uri="{FF2B5EF4-FFF2-40B4-BE49-F238E27FC236}">
                <a16:creationId xmlns:a16="http://schemas.microsoft.com/office/drawing/2014/main" id="{9D1E24F6-22F8-4727-A621-7B3B8A1E79A5}"/>
              </a:ext>
            </a:extLst>
          </p:cNvPr>
          <p:cNvSpPr/>
          <p:nvPr/>
        </p:nvSpPr>
        <p:spPr bwMode="auto">
          <a:xfrm>
            <a:off x="5562600" y="76200"/>
            <a:ext cx="2590800" cy="245069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21" name="Straight Arrow Connector 20">
            <a:extLst>
              <a:ext uri="{FF2B5EF4-FFF2-40B4-BE49-F238E27FC236}">
                <a16:creationId xmlns:a16="http://schemas.microsoft.com/office/drawing/2014/main" id="{C5F58486-90DD-44BB-A3C5-360F0C407D33}"/>
              </a:ext>
            </a:extLst>
          </p:cNvPr>
          <p:cNvCxnSpPr>
            <a:cxnSpLocks/>
          </p:cNvCxnSpPr>
          <p:nvPr/>
        </p:nvCxnSpPr>
        <p:spPr bwMode="auto">
          <a:xfrm flipV="1">
            <a:off x="6858000" y="1315544"/>
            <a:ext cx="831557" cy="1555"/>
          </a:xfrm>
          <a:prstGeom prst="straightConnector1">
            <a:avLst/>
          </a:prstGeom>
          <a:solidFill>
            <a:schemeClr val="accent1"/>
          </a:solidFill>
          <a:ln w="28575" cap="flat" cmpd="sng" algn="ctr">
            <a:solidFill>
              <a:srgbClr val="FF0000"/>
            </a:solidFill>
            <a:prstDash val="solid"/>
            <a:round/>
            <a:headEnd type="triangle"/>
            <a:tailEnd type="triangle"/>
          </a:ln>
          <a:effectLst/>
        </p:spPr>
      </p:cxnSp>
      <p:cxnSp>
        <p:nvCxnSpPr>
          <p:cNvPr id="23" name="Straight Arrow Connector 22">
            <a:extLst>
              <a:ext uri="{FF2B5EF4-FFF2-40B4-BE49-F238E27FC236}">
                <a16:creationId xmlns:a16="http://schemas.microsoft.com/office/drawing/2014/main" id="{F11B15B4-DDE7-47C8-957D-CEE8A205216F}"/>
              </a:ext>
            </a:extLst>
          </p:cNvPr>
          <p:cNvCxnSpPr>
            <a:cxnSpLocks/>
            <a:stCxn id="15" idx="2"/>
          </p:cNvCxnSpPr>
          <p:nvPr/>
        </p:nvCxnSpPr>
        <p:spPr bwMode="auto">
          <a:xfrm>
            <a:off x="5562600" y="1301547"/>
            <a:ext cx="1329978" cy="13997"/>
          </a:xfrm>
          <a:prstGeom prst="straightConnector1">
            <a:avLst/>
          </a:prstGeom>
          <a:solidFill>
            <a:schemeClr val="accent1"/>
          </a:solidFill>
          <a:ln w="28575" cap="flat" cmpd="sng" algn="ctr">
            <a:solidFill>
              <a:srgbClr val="FFC000"/>
            </a:solidFill>
            <a:prstDash val="solid"/>
            <a:round/>
            <a:headEnd type="triangle"/>
            <a:tailEnd type="triangle"/>
          </a:ln>
          <a:effectLst/>
        </p:spPr>
      </p:cxnSp>
      <p:sp>
        <p:nvSpPr>
          <p:cNvPr id="27" name="Rectangle 26">
            <a:extLst>
              <a:ext uri="{FF2B5EF4-FFF2-40B4-BE49-F238E27FC236}">
                <a16:creationId xmlns:a16="http://schemas.microsoft.com/office/drawing/2014/main" id="{1015F736-5A3F-4D85-A560-A3C34C6FD9E0}"/>
              </a:ext>
            </a:extLst>
          </p:cNvPr>
          <p:cNvSpPr/>
          <p:nvPr/>
        </p:nvSpPr>
        <p:spPr>
          <a:xfrm>
            <a:off x="7164327" y="939136"/>
            <a:ext cx="436338" cy="369332"/>
          </a:xfrm>
          <a:prstGeom prst="rect">
            <a:avLst/>
          </a:prstGeom>
        </p:spPr>
        <p:txBody>
          <a:bodyPr wrap="none">
            <a:spAutoFit/>
          </a:bodyPr>
          <a:lstStyle/>
          <a:p>
            <a:r>
              <a:rPr lang="en-US" altLang="en-US" sz="1800" dirty="0">
                <a:solidFill>
                  <a:srgbClr val="FF0000"/>
                </a:solidFill>
              </a:rPr>
              <a:t>R</a:t>
            </a:r>
            <a:r>
              <a:rPr lang="en-US" altLang="en-US" sz="1800" baseline="-25000" dirty="0">
                <a:solidFill>
                  <a:srgbClr val="FF0000"/>
                </a:solidFill>
              </a:rPr>
              <a:t>1</a:t>
            </a:r>
            <a:endParaRPr lang="en-AU" sz="1800" dirty="0">
              <a:solidFill>
                <a:srgbClr val="FF0000"/>
              </a:solidFill>
            </a:endParaRPr>
          </a:p>
        </p:txBody>
      </p:sp>
      <p:sp>
        <p:nvSpPr>
          <p:cNvPr id="28" name="Rectangle 27">
            <a:extLst>
              <a:ext uri="{FF2B5EF4-FFF2-40B4-BE49-F238E27FC236}">
                <a16:creationId xmlns:a16="http://schemas.microsoft.com/office/drawing/2014/main" id="{F32C0134-76A8-4F9D-8683-A5E4A47CE1BA}"/>
              </a:ext>
            </a:extLst>
          </p:cNvPr>
          <p:cNvSpPr/>
          <p:nvPr/>
        </p:nvSpPr>
        <p:spPr>
          <a:xfrm>
            <a:off x="5983224" y="949884"/>
            <a:ext cx="436338" cy="369332"/>
          </a:xfrm>
          <a:prstGeom prst="rect">
            <a:avLst/>
          </a:prstGeom>
          <a:ln>
            <a:noFill/>
          </a:ln>
        </p:spPr>
        <p:txBody>
          <a:bodyPr wrap="none">
            <a:spAutoFit/>
          </a:bodyPr>
          <a:lstStyle/>
          <a:p>
            <a:r>
              <a:rPr lang="en-US" altLang="en-US" sz="1800" dirty="0">
                <a:solidFill>
                  <a:srgbClr val="FFC000"/>
                </a:solidFill>
              </a:rPr>
              <a:t>R</a:t>
            </a:r>
            <a:r>
              <a:rPr lang="en-US" altLang="en-US" sz="1800" baseline="-25000" dirty="0">
                <a:solidFill>
                  <a:srgbClr val="FFC000"/>
                </a:solidFill>
              </a:rPr>
              <a:t>2</a:t>
            </a:r>
            <a:endParaRPr lang="en-AU" sz="1800" dirty="0">
              <a:solidFill>
                <a:srgbClr val="FFC000"/>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035B1C-73F3-49E8-9314-61608FED967B}"/>
                  </a:ext>
                </a:extLst>
              </p:cNvPr>
              <p:cNvSpPr txBox="1"/>
              <p:nvPr/>
            </p:nvSpPr>
            <p:spPr>
              <a:xfrm>
                <a:off x="1302633" y="4422333"/>
                <a:ext cx="2423933" cy="622350"/>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1800" i="1" smtClean="0">
                          <a:solidFill>
                            <a:srgbClr val="FF0000"/>
                          </a:solidFill>
                          <a:latin typeface="Cambria Math" panose="02040503050406030204" pitchFamily="18" charset="0"/>
                        </a:rPr>
                        <m:t>∆</m:t>
                      </m:r>
                      <m:r>
                        <a:rPr lang="en-AU" sz="1800" b="1" i="1" smtClean="0">
                          <a:solidFill>
                            <a:srgbClr val="FF0000"/>
                          </a:solidFill>
                          <a:latin typeface="Cambria Math" panose="02040503050406030204" pitchFamily="18" charset="0"/>
                        </a:rPr>
                        <m:t>𝑼</m:t>
                      </m:r>
                      <m:r>
                        <a:rPr lang="en-AU" sz="1800" b="1" i="1" smtClean="0">
                          <a:solidFill>
                            <a:srgbClr val="FF0000"/>
                          </a:solidFill>
                          <a:latin typeface="Cambria Math" panose="02040503050406030204" pitchFamily="18" charset="0"/>
                        </a:rPr>
                        <m:t> =</m:t>
                      </m:r>
                      <m:r>
                        <a:rPr lang="en-AU" sz="1800" b="1" i="1" smtClean="0">
                          <a:solidFill>
                            <a:srgbClr val="FF0000"/>
                          </a:solidFill>
                          <a:latin typeface="Cambria Math" panose="02040503050406030204" pitchFamily="18" charset="0"/>
                        </a:rPr>
                        <m:t>𝑮𝑴𝒎</m:t>
                      </m:r>
                      <m:d>
                        <m:dPr>
                          <m:ctrlPr>
                            <a:rPr lang="en-AU" sz="1800" b="1" i="1" smtClean="0">
                              <a:solidFill>
                                <a:srgbClr val="FF0000"/>
                              </a:solidFill>
                              <a:latin typeface="Cambria Math" panose="02040503050406030204" pitchFamily="18" charset="0"/>
                            </a:rPr>
                          </m:ctrlPr>
                        </m:dPr>
                        <m:e>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𝟏</m:t>
                              </m:r>
                            </m:num>
                            <m:den>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i="1">
                                      <a:solidFill>
                                        <a:srgbClr val="FF0000"/>
                                      </a:solidFill>
                                      <a:latin typeface="Cambria Math" panose="02040503050406030204" pitchFamily="18" charset="0"/>
                                    </a:rPr>
                                    <m:t>𝟏</m:t>
                                  </m:r>
                                </m:sub>
                              </m:sSub>
                            </m:den>
                          </m:f>
                          <m:r>
                            <a:rPr lang="en-AU" sz="1800" i="1">
                              <a:solidFill>
                                <a:srgbClr val="FF0000"/>
                              </a:solidFill>
                              <a:latin typeface="Cambria Math" panose="02040503050406030204" pitchFamily="18" charset="0"/>
                            </a:rPr>
                            <m:t>−</m:t>
                          </m:r>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𝟏</m:t>
                              </m:r>
                            </m:num>
                            <m:den>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i="1">
                                      <a:solidFill>
                                        <a:srgbClr val="FF0000"/>
                                      </a:solidFill>
                                      <a:latin typeface="Cambria Math" panose="02040503050406030204" pitchFamily="18" charset="0"/>
                                    </a:rPr>
                                    <m:t>𝟐</m:t>
                                  </m:r>
                                </m:sub>
                              </m:sSub>
                            </m:den>
                          </m:f>
                        </m:e>
                      </m:d>
                    </m:oMath>
                  </m:oMathPara>
                </a14:m>
                <a:endParaRPr lang="en-AU" sz="1800" dirty="0">
                  <a:solidFill>
                    <a:srgbClr val="FF0000"/>
                  </a:solidFill>
                </a:endParaRPr>
              </a:p>
            </p:txBody>
          </p:sp>
        </mc:Choice>
        <mc:Fallback xmlns="">
          <p:sp>
            <p:nvSpPr>
              <p:cNvPr id="31" name="TextBox 30">
                <a:extLst>
                  <a:ext uri="{FF2B5EF4-FFF2-40B4-BE49-F238E27FC236}">
                    <a16:creationId xmlns:a16="http://schemas.microsoft.com/office/drawing/2014/main" id="{B9035B1C-73F3-49E8-9314-61608FED967B}"/>
                  </a:ext>
                </a:extLst>
              </p:cNvPr>
              <p:cNvSpPr txBox="1">
                <a:spLocks noRot="1" noChangeAspect="1" noMove="1" noResize="1" noEditPoints="1" noAdjustHandles="1" noChangeArrowheads="1" noChangeShapeType="1" noTextEdit="1"/>
              </p:cNvSpPr>
              <p:nvPr/>
            </p:nvSpPr>
            <p:spPr>
              <a:xfrm>
                <a:off x="1302633" y="4422333"/>
                <a:ext cx="2423933" cy="622350"/>
              </a:xfrm>
              <a:prstGeom prst="rect">
                <a:avLst/>
              </a:prstGeom>
              <a:blipFill>
                <a:blip r:embed="rId4"/>
                <a:stretch>
                  <a:fillRect/>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2FCC467-A100-477A-BAA4-7C8CC96D46F9}"/>
                  </a:ext>
                </a:extLst>
              </p:cNvPr>
              <p:cNvSpPr txBox="1"/>
              <p:nvPr/>
            </p:nvSpPr>
            <p:spPr>
              <a:xfrm>
                <a:off x="1098249" y="5638800"/>
                <a:ext cx="2964080" cy="622350"/>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𝑬</m:t>
                          </m:r>
                        </m:e>
                        <m:sub>
                          <m:r>
                            <a:rPr lang="en-AU" sz="1800" b="1" i="1" smtClean="0">
                              <a:solidFill>
                                <a:srgbClr val="FF0000"/>
                              </a:solidFill>
                              <a:latin typeface="Cambria Math" panose="02040503050406030204" pitchFamily="18" charset="0"/>
                            </a:rPr>
                            <m:t>𝑲𝒊𝒏𝒆𝒕𝒊𝒄</m:t>
                          </m:r>
                        </m:sub>
                      </m:sSub>
                      <m:r>
                        <a:rPr lang="en-AU" sz="1800" b="1" i="1" smtClean="0">
                          <a:solidFill>
                            <a:srgbClr val="FF0000"/>
                          </a:solidFill>
                          <a:latin typeface="Cambria Math" panose="02040503050406030204" pitchFamily="18" charset="0"/>
                        </a:rPr>
                        <m:t> =</m:t>
                      </m:r>
                      <m:d>
                        <m:dPr>
                          <m:ctrlPr>
                            <a:rPr lang="en-AU" sz="1800" b="1" i="1" smtClean="0">
                              <a:solidFill>
                                <a:srgbClr val="FF0000"/>
                              </a:solidFill>
                              <a:latin typeface="Cambria Math" panose="02040503050406030204" pitchFamily="18" charset="0"/>
                            </a:rPr>
                          </m:ctrlPr>
                        </m:dPr>
                        <m:e>
                          <m:f>
                            <m:fPr>
                              <m:ctrlPr>
                                <a:rPr lang="en-AU" sz="1800" b="1" i="1" smtClean="0">
                                  <a:solidFill>
                                    <a:srgbClr val="FF0000"/>
                                  </a:solidFill>
                                  <a:latin typeface="Cambria Math" panose="02040503050406030204" pitchFamily="18" charset="0"/>
                                </a:rPr>
                              </m:ctrlPr>
                            </m:fPr>
                            <m:num>
                              <m:r>
                                <a:rPr lang="en-AU" sz="1800" b="1" i="1" smtClean="0">
                                  <a:solidFill>
                                    <a:srgbClr val="FF0000"/>
                                  </a:solidFill>
                                  <a:latin typeface="Cambria Math" panose="02040503050406030204" pitchFamily="18" charset="0"/>
                                </a:rPr>
                                <m:t>𝟏</m:t>
                              </m:r>
                            </m:num>
                            <m:den>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b="1" i="1" smtClean="0">
                                      <a:solidFill>
                                        <a:srgbClr val="FF0000"/>
                                      </a:solidFill>
                                      <a:latin typeface="Cambria Math" panose="02040503050406030204" pitchFamily="18" charset="0"/>
                                    </a:rPr>
                                    <m:t>𝟐</m:t>
                                  </m:r>
                                </m:sub>
                              </m:sSub>
                            </m:den>
                          </m:f>
                          <m:r>
                            <a:rPr lang="en-AU" sz="1800" b="1" i="1" smtClean="0">
                              <a:solidFill>
                                <a:srgbClr val="FF0000"/>
                              </a:solidFill>
                              <a:latin typeface="Cambria Math" panose="02040503050406030204" pitchFamily="18" charset="0"/>
                            </a:rPr>
                            <m:t>−</m:t>
                          </m:r>
                          <m:f>
                            <m:fPr>
                              <m:ctrlPr>
                                <a:rPr lang="en-AU" sz="1800" b="1" i="1" smtClean="0">
                                  <a:solidFill>
                                    <a:srgbClr val="FF0000"/>
                                  </a:solidFill>
                                  <a:latin typeface="Cambria Math" panose="02040503050406030204" pitchFamily="18" charset="0"/>
                                </a:rPr>
                              </m:ctrlPr>
                            </m:fPr>
                            <m:num>
                              <m:r>
                                <a:rPr lang="en-AU" sz="1800" b="1" i="1" smtClean="0">
                                  <a:solidFill>
                                    <a:srgbClr val="FF0000"/>
                                  </a:solidFill>
                                  <a:latin typeface="Cambria Math" panose="02040503050406030204" pitchFamily="18" charset="0"/>
                                </a:rPr>
                                <m:t>𝟏</m:t>
                              </m:r>
                            </m:num>
                            <m:den>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i="1">
                                      <a:solidFill>
                                        <a:srgbClr val="FF0000"/>
                                      </a:solidFill>
                                      <a:latin typeface="Cambria Math" panose="02040503050406030204" pitchFamily="18" charset="0"/>
                                    </a:rPr>
                                    <m:t>𝟏</m:t>
                                  </m:r>
                                </m:sub>
                              </m:sSub>
                            </m:den>
                          </m:f>
                        </m:e>
                      </m:d>
                      <m:f>
                        <m:fPr>
                          <m:ctrlPr>
                            <a:rPr lang="en-AU" sz="1800" i="1" smtClean="0">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𝑮𝑴𝒎</m:t>
                          </m:r>
                        </m:num>
                        <m:den>
                          <m:r>
                            <a:rPr lang="en-AU" sz="1800" b="1" i="1" smtClean="0">
                              <a:solidFill>
                                <a:srgbClr val="FF0000"/>
                              </a:solidFill>
                              <a:latin typeface="Cambria Math" panose="02040503050406030204" pitchFamily="18" charset="0"/>
                            </a:rPr>
                            <m:t>𝟐</m:t>
                          </m:r>
                        </m:den>
                      </m:f>
                    </m:oMath>
                  </m:oMathPara>
                </a14:m>
                <a:endParaRPr lang="en-AU" sz="1800" dirty="0">
                  <a:solidFill>
                    <a:srgbClr val="FF0000"/>
                  </a:solidFill>
                </a:endParaRPr>
              </a:p>
            </p:txBody>
          </p:sp>
        </mc:Choice>
        <mc:Fallback xmlns="">
          <p:sp>
            <p:nvSpPr>
              <p:cNvPr id="33" name="TextBox 32">
                <a:extLst>
                  <a:ext uri="{FF2B5EF4-FFF2-40B4-BE49-F238E27FC236}">
                    <a16:creationId xmlns:a16="http://schemas.microsoft.com/office/drawing/2014/main" id="{A2FCC467-A100-477A-BAA4-7C8CC96D46F9}"/>
                  </a:ext>
                </a:extLst>
              </p:cNvPr>
              <p:cNvSpPr txBox="1">
                <a:spLocks noRot="1" noChangeAspect="1" noMove="1" noResize="1" noEditPoints="1" noAdjustHandles="1" noChangeArrowheads="1" noChangeShapeType="1" noTextEdit="1"/>
              </p:cNvSpPr>
              <p:nvPr/>
            </p:nvSpPr>
            <p:spPr>
              <a:xfrm>
                <a:off x="1098249" y="5638800"/>
                <a:ext cx="2964080" cy="622350"/>
              </a:xfrm>
              <a:prstGeom prst="rect">
                <a:avLst/>
              </a:prstGeom>
              <a:blipFill>
                <a:blip r:embed="rId5"/>
                <a:stretch>
                  <a:fillRect/>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5ABCC7A-DECB-4D6A-93A8-8196E3C2C611}"/>
                  </a:ext>
                </a:extLst>
              </p:cNvPr>
              <p:cNvSpPr txBox="1"/>
              <p:nvPr/>
            </p:nvSpPr>
            <p:spPr>
              <a:xfrm>
                <a:off x="853825" y="3322635"/>
                <a:ext cx="3321550" cy="622350"/>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1800" i="1" smtClean="0">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m:t>
                          </m:r>
                          <m:r>
                            <a:rPr lang="en-AU" sz="1800" i="1">
                              <a:solidFill>
                                <a:srgbClr val="FF0000"/>
                              </a:solidFill>
                              <a:latin typeface="Cambria Math" panose="02040503050406030204" pitchFamily="18" charset="0"/>
                            </a:rPr>
                            <m:t>𝑬</m:t>
                          </m:r>
                        </m:e>
                        <m:sub>
                          <m:r>
                            <a:rPr lang="en-AU" sz="1800" i="1">
                              <a:solidFill>
                                <a:srgbClr val="FF0000"/>
                              </a:solidFill>
                              <a:latin typeface="Cambria Math" panose="02040503050406030204" pitchFamily="18" charset="0"/>
                            </a:rPr>
                            <m:t>𝑻𝒐𝒕𝒂𝒍</m:t>
                          </m:r>
                        </m:sub>
                      </m:sSub>
                      <m:r>
                        <a:rPr lang="en-AU" sz="1800" b="1" i="1" smtClean="0">
                          <a:solidFill>
                            <a:srgbClr val="FF0000"/>
                          </a:solidFill>
                          <a:latin typeface="Cambria Math" panose="02040503050406030204" pitchFamily="18" charset="0"/>
                        </a:rPr>
                        <m:t> =</m:t>
                      </m:r>
                      <m:r>
                        <a:rPr lang="en-AU" sz="1800" b="1" i="1" smtClean="0">
                          <a:solidFill>
                            <a:srgbClr val="FF0000"/>
                          </a:solidFill>
                          <a:latin typeface="Cambria Math" panose="02040503050406030204" pitchFamily="18" charset="0"/>
                        </a:rPr>
                        <m:t>𝑾</m:t>
                      </m:r>
                      <m:r>
                        <a:rPr lang="en-AU" sz="1800" b="1" i="1" smtClean="0">
                          <a:solidFill>
                            <a:srgbClr val="FF0000"/>
                          </a:solidFill>
                          <a:latin typeface="Cambria Math" panose="02040503050406030204" pitchFamily="18" charset="0"/>
                        </a:rPr>
                        <m:t>=</m:t>
                      </m:r>
                      <m:d>
                        <m:dPr>
                          <m:ctrlPr>
                            <a:rPr lang="en-AU" sz="1800" b="1" i="1" smtClean="0">
                              <a:solidFill>
                                <a:srgbClr val="FF0000"/>
                              </a:solidFill>
                              <a:latin typeface="Cambria Math" panose="02040503050406030204" pitchFamily="18" charset="0"/>
                            </a:rPr>
                          </m:ctrlPr>
                        </m:dPr>
                        <m:e>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𝟏</m:t>
                              </m:r>
                            </m:num>
                            <m:den>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i="1">
                                      <a:solidFill>
                                        <a:srgbClr val="FF0000"/>
                                      </a:solidFill>
                                      <a:latin typeface="Cambria Math" panose="02040503050406030204" pitchFamily="18" charset="0"/>
                                    </a:rPr>
                                    <m:t>𝟏</m:t>
                                  </m:r>
                                </m:sub>
                              </m:sSub>
                            </m:den>
                          </m:f>
                          <m:r>
                            <a:rPr lang="en-AU" sz="1800" b="1" i="1" smtClean="0">
                              <a:solidFill>
                                <a:srgbClr val="FF0000"/>
                              </a:solidFill>
                              <a:latin typeface="Cambria Math" panose="02040503050406030204" pitchFamily="18" charset="0"/>
                            </a:rPr>
                            <m:t>−</m:t>
                          </m:r>
                          <m:f>
                            <m:fPr>
                              <m:ctrlPr>
                                <a:rPr lang="en-AU" sz="1800" i="1">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𝟏</m:t>
                              </m:r>
                            </m:num>
                            <m:den>
                              <m:sSub>
                                <m:sSubPr>
                                  <m:ctrlPr>
                                    <a:rPr lang="en-AU" sz="1800" i="1">
                                      <a:solidFill>
                                        <a:srgbClr val="FF0000"/>
                                      </a:solidFill>
                                      <a:latin typeface="Cambria Math" panose="02040503050406030204" pitchFamily="18" charset="0"/>
                                    </a:rPr>
                                  </m:ctrlPr>
                                </m:sSubPr>
                                <m:e>
                                  <m:r>
                                    <a:rPr lang="en-AU" sz="1800" i="1">
                                      <a:solidFill>
                                        <a:srgbClr val="FF0000"/>
                                      </a:solidFill>
                                      <a:latin typeface="Cambria Math" panose="02040503050406030204" pitchFamily="18" charset="0"/>
                                    </a:rPr>
                                    <m:t>𝑹</m:t>
                                  </m:r>
                                </m:e>
                                <m:sub>
                                  <m:r>
                                    <a:rPr lang="en-AU" sz="1800" i="1">
                                      <a:solidFill>
                                        <a:srgbClr val="FF0000"/>
                                      </a:solidFill>
                                      <a:latin typeface="Cambria Math" panose="02040503050406030204" pitchFamily="18" charset="0"/>
                                    </a:rPr>
                                    <m:t>𝟐</m:t>
                                  </m:r>
                                </m:sub>
                              </m:sSub>
                            </m:den>
                          </m:f>
                        </m:e>
                      </m:d>
                      <m:f>
                        <m:fPr>
                          <m:ctrlPr>
                            <a:rPr lang="en-AU" sz="1800" i="1" smtClean="0">
                              <a:solidFill>
                                <a:srgbClr val="FF0000"/>
                              </a:solidFill>
                              <a:latin typeface="Cambria Math" panose="02040503050406030204" pitchFamily="18" charset="0"/>
                            </a:rPr>
                          </m:ctrlPr>
                        </m:fPr>
                        <m:num>
                          <m:r>
                            <a:rPr lang="en-AU" sz="1800" i="1">
                              <a:solidFill>
                                <a:srgbClr val="FF0000"/>
                              </a:solidFill>
                              <a:latin typeface="Cambria Math" panose="02040503050406030204" pitchFamily="18" charset="0"/>
                            </a:rPr>
                            <m:t>𝑮𝑴𝒎</m:t>
                          </m:r>
                        </m:num>
                        <m:den>
                          <m:r>
                            <a:rPr lang="en-AU" sz="1800" b="1" i="1" smtClean="0">
                              <a:solidFill>
                                <a:srgbClr val="FF0000"/>
                              </a:solidFill>
                              <a:latin typeface="Cambria Math" panose="02040503050406030204" pitchFamily="18" charset="0"/>
                            </a:rPr>
                            <m:t>𝟐</m:t>
                          </m:r>
                        </m:den>
                      </m:f>
                    </m:oMath>
                  </m:oMathPara>
                </a14:m>
                <a:endParaRPr lang="en-AU" sz="1800" dirty="0">
                  <a:solidFill>
                    <a:srgbClr val="FF0000"/>
                  </a:solidFill>
                </a:endParaRPr>
              </a:p>
            </p:txBody>
          </p:sp>
        </mc:Choice>
        <mc:Fallback xmlns="">
          <p:sp>
            <p:nvSpPr>
              <p:cNvPr id="34" name="TextBox 33">
                <a:extLst>
                  <a:ext uri="{FF2B5EF4-FFF2-40B4-BE49-F238E27FC236}">
                    <a16:creationId xmlns:a16="http://schemas.microsoft.com/office/drawing/2014/main" id="{D5ABCC7A-DECB-4D6A-93A8-8196E3C2C611}"/>
                  </a:ext>
                </a:extLst>
              </p:cNvPr>
              <p:cNvSpPr txBox="1">
                <a:spLocks noRot="1" noChangeAspect="1" noMove="1" noResize="1" noEditPoints="1" noAdjustHandles="1" noChangeArrowheads="1" noChangeShapeType="1" noTextEdit="1"/>
              </p:cNvSpPr>
              <p:nvPr/>
            </p:nvSpPr>
            <p:spPr>
              <a:xfrm>
                <a:off x="853825" y="3322635"/>
                <a:ext cx="3321550" cy="622350"/>
              </a:xfrm>
              <a:prstGeom prst="rect">
                <a:avLst/>
              </a:prstGeom>
              <a:blipFill>
                <a:blip r:embed="rId6"/>
                <a:stretch>
                  <a:fillRect/>
                </a:stretch>
              </a:blipFill>
              <a:ln>
                <a:solidFill>
                  <a:srgbClr val="FF0000"/>
                </a:solidFill>
              </a:ln>
            </p:spPr>
            <p:txBody>
              <a:bodyPr/>
              <a:lstStyle/>
              <a:p>
                <a:r>
                  <a:rPr lang="en-AU">
                    <a:noFill/>
                  </a:rPr>
                  <a:t> </a:t>
                </a:r>
              </a:p>
            </p:txBody>
          </p:sp>
        </mc:Fallback>
      </mc:AlternateContent>
      <p:sp>
        <p:nvSpPr>
          <p:cNvPr id="18" name="Text Box 3">
            <a:extLst>
              <a:ext uri="{FF2B5EF4-FFF2-40B4-BE49-F238E27FC236}">
                <a16:creationId xmlns:a16="http://schemas.microsoft.com/office/drawing/2014/main" id="{7628B035-459F-4CA3-A8F9-398B9ED99F57}"/>
              </a:ext>
            </a:extLst>
          </p:cNvPr>
          <p:cNvSpPr txBox="1">
            <a:spLocks noChangeArrowheads="1"/>
          </p:cNvSpPr>
          <p:nvPr/>
        </p:nvSpPr>
        <p:spPr bwMode="auto">
          <a:xfrm>
            <a:off x="4102332" y="5708061"/>
            <a:ext cx="47368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dirty="0">
                <a:solidFill>
                  <a:schemeClr val="accent2"/>
                </a:solidFill>
                <a:latin typeface="+mn-lt"/>
              </a:rPr>
              <a:t>(*will be negative if increasing in altitude)</a:t>
            </a:r>
          </a:p>
        </p:txBody>
      </p:sp>
    </p:spTree>
    <p:extLst>
      <p:ext uri="{BB962C8B-B14F-4D97-AF65-F5344CB8AC3E}">
        <p14:creationId xmlns:p14="http://schemas.microsoft.com/office/powerpoint/2010/main" val="282699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1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on Satellites</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44196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So, for a satellite in orbit that is “ just </a:t>
            </a:r>
            <a:r>
              <a:rPr lang="en-US" altLang="en-US" sz="2800" dirty="0" err="1">
                <a:solidFill>
                  <a:schemeClr val="accent2"/>
                </a:solidFill>
                <a:latin typeface="+mn-lt"/>
              </a:rPr>
              <a:t>chillin</a:t>
            </a:r>
            <a:r>
              <a:rPr lang="en-US" altLang="en-US" sz="2800" dirty="0">
                <a:solidFill>
                  <a:schemeClr val="accent2"/>
                </a:solidFill>
                <a:latin typeface="+mn-lt"/>
              </a:rPr>
              <a:t>’ ” (not moving to a new orbit – just maintaining orbit), is it doing Work against the Gravitational field? Is the field doing work against it?</a:t>
            </a:r>
          </a:p>
        </p:txBody>
      </p:sp>
      <p:pic>
        <p:nvPicPr>
          <p:cNvPr id="9" name="Picture 8">
            <a:extLst>
              <a:ext uri="{FF2B5EF4-FFF2-40B4-BE49-F238E27FC236}">
                <a16:creationId xmlns:a16="http://schemas.microsoft.com/office/drawing/2014/main" id="{419FC5AD-7666-4787-8267-DD649F1EA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862233"/>
            <a:ext cx="907757" cy="906622"/>
          </a:xfrm>
          <a:prstGeom prst="rect">
            <a:avLst/>
          </a:prstGeom>
        </p:spPr>
      </p:pic>
      <p:sp>
        <p:nvSpPr>
          <p:cNvPr id="12" name="Oval 11">
            <a:extLst>
              <a:ext uri="{FF2B5EF4-FFF2-40B4-BE49-F238E27FC236}">
                <a16:creationId xmlns:a16="http://schemas.microsoft.com/office/drawing/2014/main" id="{069B523A-FE4B-446F-BEAA-A52E6610BEB9}"/>
              </a:ext>
            </a:extLst>
          </p:cNvPr>
          <p:cNvSpPr/>
          <p:nvPr/>
        </p:nvSpPr>
        <p:spPr bwMode="auto">
          <a:xfrm>
            <a:off x="6019800" y="533400"/>
            <a:ext cx="1676400" cy="1568631"/>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
        <p:nvSpPr>
          <p:cNvPr id="15" name="Oval 14">
            <a:extLst>
              <a:ext uri="{FF2B5EF4-FFF2-40B4-BE49-F238E27FC236}">
                <a16:creationId xmlns:a16="http://schemas.microsoft.com/office/drawing/2014/main" id="{9D1E24F6-22F8-4727-A621-7B3B8A1E79A5}"/>
              </a:ext>
            </a:extLst>
          </p:cNvPr>
          <p:cNvSpPr/>
          <p:nvPr/>
        </p:nvSpPr>
        <p:spPr bwMode="auto">
          <a:xfrm>
            <a:off x="5562600" y="76200"/>
            <a:ext cx="2590800" cy="245069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cxnSp>
        <p:nvCxnSpPr>
          <p:cNvPr id="21" name="Straight Arrow Connector 20">
            <a:extLst>
              <a:ext uri="{FF2B5EF4-FFF2-40B4-BE49-F238E27FC236}">
                <a16:creationId xmlns:a16="http://schemas.microsoft.com/office/drawing/2014/main" id="{C5F58486-90DD-44BB-A3C5-360F0C407D33}"/>
              </a:ext>
            </a:extLst>
          </p:cNvPr>
          <p:cNvCxnSpPr>
            <a:cxnSpLocks/>
          </p:cNvCxnSpPr>
          <p:nvPr/>
        </p:nvCxnSpPr>
        <p:spPr bwMode="auto">
          <a:xfrm flipV="1">
            <a:off x="6858000" y="1315544"/>
            <a:ext cx="831557" cy="1555"/>
          </a:xfrm>
          <a:prstGeom prst="straightConnector1">
            <a:avLst/>
          </a:prstGeom>
          <a:solidFill>
            <a:schemeClr val="accent1"/>
          </a:solidFill>
          <a:ln w="28575" cap="flat" cmpd="sng" algn="ctr">
            <a:solidFill>
              <a:srgbClr val="FF0000"/>
            </a:solidFill>
            <a:prstDash val="solid"/>
            <a:round/>
            <a:headEnd type="triangle"/>
            <a:tailEnd type="triangle"/>
          </a:ln>
          <a:effectLst/>
        </p:spPr>
      </p:cxnSp>
      <p:cxnSp>
        <p:nvCxnSpPr>
          <p:cNvPr id="23" name="Straight Arrow Connector 22">
            <a:extLst>
              <a:ext uri="{FF2B5EF4-FFF2-40B4-BE49-F238E27FC236}">
                <a16:creationId xmlns:a16="http://schemas.microsoft.com/office/drawing/2014/main" id="{F11B15B4-DDE7-47C8-957D-CEE8A205216F}"/>
              </a:ext>
            </a:extLst>
          </p:cNvPr>
          <p:cNvCxnSpPr>
            <a:cxnSpLocks/>
            <a:stCxn id="15" idx="2"/>
          </p:cNvCxnSpPr>
          <p:nvPr/>
        </p:nvCxnSpPr>
        <p:spPr bwMode="auto">
          <a:xfrm>
            <a:off x="5562600" y="1301547"/>
            <a:ext cx="1329978" cy="13997"/>
          </a:xfrm>
          <a:prstGeom prst="straightConnector1">
            <a:avLst/>
          </a:prstGeom>
          <a:solidFill>
            <a:schemeClr val="accent1"/>
          </a:solidFill>
          <a:ln w="28575" cap="flat" cmpd="sng" algn="ctr">
            <a:solidFill>
              <a:srgbClr val="FFC000"/>
            </a:solidFill>
            <a:prstDash val="solid"/>
            <a:round/>
            <a:headEnd type="triangle"/>
            <a:tailEnd type="triangle"/>
          </a:ln>
          <a:effectLst/>
        </p:spPr>
      </p:cxnSp>
      <p:sp>
        <p:nvSpPr>
          <p:cNvPr id="27" name="Rectangle 26">
            <a:extLst>
              <a:ext uri="{FF2B5EF4-FFF2-40B4-BE49-F238E27FC236}">
                <a16:creationId xmlns:a16="http://schemas.microsoft.com/office/drawing/2014/main" id="{1015F736-5A3F-4D85-A560-A3C34C6FD9E0}"/>
              </a:ext>
            </a:extLst>
          </p:cNvPr>
          <p:cNvSpPr/>
          <p:nvPr/>
        </p:nvSpPr>
        <p:spPr>
          <a:xfrm>
            <a:off x="7164327" y="939136"/>
            <a:ext cx="436338" cy="369332"/>
          </a:xfrm>
          <a:prstGeom prst="rect">
            <a:avLst/>
          </a:prstGeom>
        </p:spPr>
        <p:txBody>
          <a:bodyPr wrap="none">
            <a:spAutoFit/>
          </a:bodyPr>
          <a:lstStyle/>
          <a:p>
            <a:r>
              <a:rPr lang="en-US" altLang="en-US" sz="1800" dirty="0">
                <a:solidFill>
                  <a:srgbClr val="FF0000"/>
                </a:solidFill>
              </a:rPr>
              <a:t>R</a:t>
            </a:r>
            <a:r>
              <a:rPr lang="en-US" altLang="en-US" sz="1800" baseline="-25000" dirty="0">
                <a:solidFill>
                  <a:srgbClr val="FF0000"/>
                </a:solidFill>
              </a:rPr>
              <a:t>1</a:t>
            </a:r>
            <a:endParaRPr lang="en-AU" sz="1800" dirty="0">
              <a:solidFill>
                <a:srgbClr val="FF0000"/>
              </a:solidFill>
            </a:endParaRPr>
          </a:p>
        </p:txBody>
      </p:sp>
      <p:sp>
        <p:nvSpPr>
          <p:cNvPr id="28" name="Rectangle 27">
            <a:extLst>
              <a:ext uri="{FF2B5EF4-FFF2-40B4-BE49-F238E27FC236}">
                <a16:creationId xmlns:a16="http://schemas.microsoft.com/office/drawing/2014/main" id="{F32C0134-76A8-4F9D-8683-A5E4A47CE1BA}"/>
              </a:ext>
            </a:extLst>
          </p:cNvPr>
          <p:cNvSpPr/>
          <p:nvPr/>
        </p:nvSpPr>
        <p:spPr>
          <a:xfrm>
            <a:off x="5983224" y="949884"/>
            <a:ext cx="436338" cy="369332"/>
          </a:xfrm>
          <a:prstGeom prst="rect">
            <a:avLst/>
          </a:prstGeom>
          <a:ln>
            <a:noFill/>
          </a:ln>
        </p:spPr>
        <p:txBody>
          <a:bodyPr wrap="none">
            <a:spAutoFit/>
          </a:bodyPr>
          <a:lstStyle/>
          <a:p>
            <a:r>
              <a:rPr lang="en-US" altLang="en-US" sz="1800" dirty="0">
                <a:solidFill>
                  <a:srgbClr val="FFC000"/>
                </a:solidFill>
              </a:rPr>
              <a:t>R</a:t>
            </a:r>
            <a:r>
              <a:rPr lang="en-US" altLang="en-US" sz="1800" baseline="-25000" dirty="0">
                <a:solidFill>
                  <a:srgbClr val="FFC000"/>
                </a:solidFill>
              </a:rPr>
              <a:t>2</a:t>
            </a:r>
            <a:endParaRPr lang="en-AU" sz="1800" dirty="0">
              <a:solidFill>
                <a:srgbClr val="FFC000"/>
              </a:solidFill>
            </a:endParaRPr>
          </a:p>
        </p:txBody>
      </p:sp>
      <p:sp>
        <p:nvSpPr>
          <p:cNvPr id="16" name="Text Box 3">
            <a:extLst>
              <a:ext uri="{FF2B5EF4-FFF2-40B4-BE49-F238E27FC236}">
                <a16:creationId xmlns:a16="http://schemas.microsoft.com/office/drawing/2014/main" id="{AC8F3A49-9633-43EA-AB44-80318E8FE03D}"/>
              </a:ext>
            </a:extLst>
          </p:cNvPr>
          <p:cNvSpPr txBox="1">
            <a:spLocks noChangeArrowheads="1"/>
          </p:cNvSpPr>
          <p:nvPr/>
        </p:nvSpPr>
        <p:spPr bwMode="auto">
          <a:xfrm>
            <a:off x="4953000" y="2855726"/>
            <a:ext cx="4038600"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dirty="0">
                <a:solidFill>
                  <a:srgbClr val="FF0000"/>
                </a:solidFill>
                <a:latin typeface="+mn-lt"/>
              </a:rPr>
              <a:t>Answer: No. W = F . s, but the force and the displacement have to be pointing in the same direction (i.e. parallel). In circular motion, they are perpendicular (force directed towards center of planet, displacement directed at tangent to circle), so no work is done.</a:t>
            </a:r>
          </a:p>
          <a:p>
            <a:pPr eaLnBrk="1" hangingPunct="1">
              <a:spcBef>
                <a:spcPct val="50000"/>
              </a:spcBef>
              <a:buFontTx/>
              <a:buNone/>
            </a:pPr>
            <a:r>
              <a:rPr lang="en-US" altLang="en-US" sz="2000" dirty="0">
                <a:solidFill>
                  <a:srgbClr val="FF0000"/>
                </a:solidFill>
                <a:latin typeface="+mn-lt"/>
              </a:rPr>
              <a:t>Technically, W = F . s . cos θ .</a:t>
            </a:r>
          </a:p>
        </p:txBody>
      </p:sp>
    </p:spTree>
    <p:extLst>
      <p:ext uri="{BB962C8B-B14F-4D97-AF65-F5344CB8AC3E}">
        <p14:creationId xmlns:p14="http://schemas.microsoft.com/office/powerpoint/2010/main" val="2161861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on Satellites</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8305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There is another way to find the work done on a satellite – graphically! (Graph from Pearson p.31)</a:t>
            </a:r>
          </a:p>
        </p:txBody>
      </p:sp>
      <p:pic>
        <p:nvPicPr>
          <p:cNvPr id="2" name="Picture 1">
            <a:extLst>
              <a:ext uri="{FF2B5EF4-FFF2-40B4-BE49-F238E27FC236}">
                <a16:creationId xmlns:a16="http://schemas.microsoft.com/office/drawing/2014/main" id="{D29EA358-0BF6-4957-8ED8-CCAACCBC62F8}"/>
              </a:ext>
            </a:extLst>
          </p:cNvPr>
          <p:cNvPicPr>
            <a:picLocks noChangeAspect="1"/>
          </p:cNvPicPr>
          <p:nvPr/>
        </p:nvPicPr>
        <p:blipFill>
          <a:blip r:embed="rId3"/>
          <a:stretch>
            <a:fillRect/>
          </a:stretch>
        </p:blipFill>
        <p:spPr>
          <a:xfrm>
            <a:off x="228600" y="2590800"/>
            <a:ext cx="3900285" cy="3214688"/>
          </a:xfrm>
          <a:prstGeom prst="rect">
            <a:avLst/>
          </a:prstGeom>
        </p:spPr>
      </p:pic>
      <p:sp>
        <p:nvSpPr>
          <p:cNvPr id="13" name="Text Box 3">
            <a:extLst>
              <a:ext uri="{FF2B5EF4-FFF2-40B4-BE49-F238E27FC236}">
                <a16:creationId xmlns:a16="http://schemas.microsoft.com/office/drawing/2014/main" id="{4674D489-02E1-493E-8869-500B2C3F7F87}"/>
              </a:ext>
            </a:extLst>
          </p:cNvPr>
          <p:cNvSpPr txBox="1">
            <a:spLocks noChangeArrowheads="1"/>
          </p:cNvSpPr>
          <p:nvPr/>
        </p:nvSpPr>
        <p:spPr bwMode="auto">
          <a:xfrm>
            <a:off x="3886200" y="2362200"/>
            <a:ext cx="48768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u="sng" dirty="0">
                <a:solidFill>
                  <a:schemeClr val="accent2"/>
                </a:solidFill>
                <a:latin typeface="+mn-lt"/>
              </a:rPr>
              <a:t>Force vs. Distance graph:</a:t>
            </a:r>
          </a:p>
          <a:p>
            <a:pPr eaLnBrk="1" hangingPunct="1">
              <a:spcBef>
                <a:spcPct val="50000"/>
              </a:spcBef>
              <a:buFontTx/>
              <a:buNone/>
            </a:pPr>
            <a:r>
              <a:rPr lang="en-US" altLang="en-US" sz="2800" dirty="0">
                <a:solidFill>
                  <a:schemeClr val="accent2"/>
                </a:solidFill>
                <a:latin typeface="+mn-lt"/>
              </a:rPr>
              <a:t>Area under graph = x . y</a:t>
            </a:r>
          </a:p>
          <a:p>
            <a:pPr eaLnBrk="1" hangingPunct="1">
              <a:spcBef>
                <a:spcPct val="50000"/>
              </a:spcBef>
              <a:buFontTx/>
              <a:buNone/>
            </a:pPr>
            <a:r>
              <a:rPr lang="en-US" altLang="en-US" sz="2800" dirty="0">
                <a:solidFill>
                  <a:schemeClr val="accent2"/>
                </a:solidFill>
                <a:latin typeface="+mn-lt"/>
              </a:rPr>
              <a:t>Therefore:</a:t>
            </a:r>
          </a:p>
          <a:p>
            <a:pPr eaLnBrk="1" hangingPunct="1">
              <a:spcBef>
                <a:spcPct val="50000"/>
              </a:spcBef>
              <a:buFontTx/>
              <a:buNone/>
            </a:pPr>
            <a:r>
              <a:rPr lang="en-US" altLang="en-US" sz="2800" dirty="0">
                <a:solidFill>
                  <a:schemeClr val="accent2"/>
                </a:solidFill>
                <a:latin typeface="+mn-lt"/>
              </a:rPr>
              <a:t>Area = Force x Distance (F . s)</a:t>
            </a:r>
          </a:p>
          <a:p>
            <a:pPr eaLnBrk="1" hangingPunct="1">
              <a:spcBef>
                <a:spcPct val="50000"/>
              </a:spcBef>
              <a:buFontTx/>
              <a:buNone/>
            </a:pPr>
            <a:r>
              <a:rPr lang="en-US" altLang="en-US" sz="2800" dirty="0">
                <a:solidFill>
                  <a:schemeClr val="accent2"/>
                </a:solidFill>
                <a:latin typeface="+mn-lt"/>
                <a:ea typeface="Cambria Math" panose="02040503050406030204" pitchFamily="18" charset="0"/>
              </a:rPr>
              <a:t>∴ Area = Work Done (J)</a:t>
            </a:r>
            <a:endParaRPr lang="en-US" altLang="en-US" sz="2800" dirty="0">
              <a:solidFill>
                <a:schemeClr val="accent2"/>
              </a:solidFill>
              <a:latin typeface="+mn-lt"/>
            </a:endParaRPr>
          </a:p>
        </p:txBody>
      </p:sp>
    </p:spTree>
    <p:extLst>
      <p:ext uri="{BB962C8B-B14F-4D97-AF65-F5344CB8AC3E}">
        <p14:creationId xmlns:p14="http://schemas.microsoft.com/office/powerpoint/2010/main" val="1285393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Work on Satellites</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8305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We can also use a </a:t>
            </a:r>
            <a:r>
              <a:rPr lang="en-US" altLang="en-US" sz="2800" u="sng" dirty="0">
                <a:solidFill>
                  <a:schemeClr val="accent2"/>
                </a:solidFill>
                <a:latin typeface="+mn-lt"/>
              </a:rPr>
              <a:t>Field Strength vs. Distance Graph </a:t>
            </a:r>
            <a:r>
              <a:rPr lang="en-US" altLang="en-US" sz="2800" dirty="0">
                <a:solidFill>
                  <a:schemeClr val="accent2"/>
                </a:solidFill>
                <a:latin typeface="+mn-lt"/>
              </a:rPr>
              <a:t>(Graph from Pearson p.33)</a:t>
            </a:r>
          </a:p>
        </p:txBody>
      </p:sp>
      <p:sp>
        <p:nvSpPr>
          <p:cNvPr id="13" name="Text Box 3">
            <a:extLst>
              <a:ext uri="{FF2B5EF4-FFF2-40B4-BE49-F238E27FC236}">
                <a16:creationId xmlns:a16="http://schemas.microsoft.com/office/drawing/2014/main" id="{4674D489-02E1-493E-8869-500B2C3F7F87}"/>
              </a:ext>
            </a:extLst>
          </p:cNvPr>
          <p:cNvSpPr txBox="1">
            <a:spLocks noChangeArrowheads="1"/>
          </p:cNvSpPr>
          <p:nvPr/>
        </p:nvSpPr>
        <p:spPr bwMode="auto">
          <a:xfrm>
            <a:off x="3886200" y="2362200"/>
            <a:ext cx="48768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Units for area under graph:</a:t>
            </a:r>
          </a:p>
          <a:p>
            <a:pPr eaLnBrk="1" hangingPunct="1">
              <a:spcBef>
                <a:spcPct val="50000"/>
              </a:spcBef>
              <a:buFontTx/>
              <a:buNone/>
            </a:pPr>
            <a:r>
              <a:rPr lang="en-US" altLang="en-US" sz="2800" dirty="0">
                <a:solidFill>
                  <a:schemeClr val="accent2"/>
                </a:solidFill>
                <a:latin typeface="+mn-lt"/>
              </a:rPr>
              <a:t>(N/kg).m</a:t>
            </a:r>
          </a:p>
          <a:p>
            <a:pPr eaLnBrk="1" hangingPunct="1">
              <a:spcBef>
                <a:spcPct val="50000"/>
              </a:spcBef>
              <a:buFontTx/>
              <a:buNone/>
            </a:pPr>
            <a:r>
              <a:rPr lang="en-US" altLang="en-US" sz="2800" dirty="0">
                <a:solidFill>
                  <a:schemeClr val="accent2"/>
                </a:solidFill>
                <a:latin typeface="+mn-lt"/>
              </a:rPr>
              <a:t>=N m/kg</a:t>
            </a:r>
          </a:p>
          <a:p>
            <a:pPr eaLnBrk="1" hangingPunct="1">
              <a:spcBef>
                <a:spcPct val="50000"/>
              </a:spcBef>
              <a:buFontTx/>
              <a:buNone/>
            </a:pPr>
            <a:r>
              <a:rPr lang="en-US" altLang="en-US" sz="2800" dirty="0">
                <a:solidFill>
                  <a:schemeClr val="accent2"/>
                </a:solidFill>
                <a:latin typeface="+mn-lt"/>
              </a:rPr>
              <a:t>*Notice that N m (Newton-meters) is a force times a distance (i.e. Work… energy)</a:t>
            </a:r>
          </a:p>
          <a:p>
            <a:pPr eaLnBrk="1" hangingPunct="1">
              <a:spcBef>
                <a:spcPct val="50000"/>
              </a:spcBef>
              <a:buFontTx/>
              <a:buNone/>
            </a:pPr>
            <a:r>
              <a:rPr lang="en-US" altLang="en-US" sz="2800" dirty="0">
                <a:solidFill>
                  <a:schemeClr val="accent2"/>
                </a:solidFill>
                <a:latin typeface="+mn-lt"/>
              </a:rPr>
              <a:t>=J/kg</a:t>
            </a:r>
          </a:p>
        </p:txBody>
      </p:sp>
      <p:pic>
        <p:nvPicPr>
          <p:cNvPr id="3" name="Picture 2">
            <a:extLst>
              <a:ext uri="{FF2B5EF4-FFF2-40B4-BE49-F238E27FC236}">
                <a16:creationId xmlns:a16="http://schemas.microsoft.com/office/drawing/2014/main" id="{096DA8BB-54E2-4224-BC89-C7CCE2821B9E}"/>
              </a:ext>
            </a:extLst>
          </p:cNvPr>
          <p:cNvPicPr>
            <a:picLocks noChangeAspect="1"/>
          </p:cNvPicPr>
          <p:nvPr/>
        </p:nvPicPr>
        <p:blipFill>
          <a:blip r:embed="rId3"/>
          <a:stretch>
            <a:fillRect/>
          </a:stretch>
        </p:blipFill>
        <p:spPr>
          <a:xfrm>
            <a:off x="304800" y="2530040"/>
            <a:ext cx="3524688" cy="3261160"/>
          </a:xfrm>
          <a:prstGeom prst="rect">
            <a:avLst/>
          </a:prstGeom>
        </p:spPr>
      </p:pic>
    </p:spTree>
    <p:extLst>
      <p:ext uri="{BB962C8B-B14F-4D97-AF65-F5344CB8AC3E}">
        <p14:creationId xmlns:p14="http://schemas.microsoft.com/office/powerpoint/2010/main" val="29598139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Escape Velocity</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83058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One final thing – how fast do we need to move in order to escape the gravitational pull of a planet (ignoring friction)?</a:t>
            </a:r>
          </a:p>
          <a:p>
            <a:pPr eaLnBrk="1" hangingPunct="1">
              <a:spcBef>
                <a:spcPct val="50000"/>
              </a:spcBef>
              <a:buFontTx/>
              <a:buNone/>
            </a:pPr>
            <a:r>
              <a:rPr lang="en-US" altLang="en-US" sz="2800" dirty="0">
                <a:solidFill>
                  <a:schemeClr val="accent2"/>
                </a:solidFill>
                <a:latin typeface="+mn-lt"/>
              </a:rPr>
              <a:t>Think of it like this; sometimes, Physicists describe things like gravitational fields as ‘potential wells’. If you fell into a well, you would need energy in order to get out.</a:t>
            </a:r>
          </a:p>
        </p:txBody>
      </p:sp>
      <p:pic>
        <p:nvPicPr>
          <p:cNvPr id="4" name="Picture 3">
            <a:extLst>
              <a:ext uri="{FF2B5EF4-FFF2-40B4-BE49-F238E27FC236}">
                <a16:creationId xmlns:a16="http://schemas.microsoft.com/office/drawing/2014/main" id="{0F66ED4C-CAE1-4F12-A1FD-3EF65D347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346" y="4189069"/>
            <a:ext cx="1599307" cy="2399898"/>
          </a:xfrm>
          <a:prstGeom prst="rect">
            <a:avLst/>
          </a:prstGeom>
        </p:spPr>
      </p:pic>
    </p:spTree>
    <p:extLst>
      <p:ext uri="{BB962C8B-B14F-4D97-AF65-F5344CB8AC3E}">
        <p14:creationId xmlns:p14="http://schemas.microsoft.com/office/powerpoint/2010/main" val="548105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Escape Velocity</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8305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Recall that potential energy is negative. The point where potential energy goes to 0 is (theoretically) an infinite distance away.</a:t>
            </a:r>
          </a:p>
        </p:txBody>
      </p:sp>
      <p:pic>
        <p:nvPicPr>
          <p:cNvPr id="2" name="Picture 1">
            <a:extLst>
              <a:ext uri="{FF2B5EF4-FFF2-40B4-BE49-F238E27FC236}">
                <a16:creationId xmlns:a16="http://schemas.microsoft.com/office/drawing/2014/main" id="{1A12C2B5-F471-41EA-9ABB-054B455C4ACC}"/>
              </a:ext>
            </a:extLst>
          </p:cNvPr>
          <p:cNvPicPr>
            <a:picLocks noChangeAspect="1"/>
          </p:cNvPicPr>
          <p:nvPr/>
        </p:nvPicPr>
        <p:blipFill>
          <a:blip r:embed="rId3"/>
          <a:stretch>
            <a:fillRect/>
          </a:stretch>
        </p:blipFill>
        <p:spPr>
          <a:xfrm>
            <a:off x="1638300" y="2667000"/>
            <a:ext cx="5867400" cy="4191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6B3542A-72EA-4B96-93D5-83D22E2D9026}"/>
                  </a:ext>
                </a:extLst>
              </p:cNvPr>
              <p:cNvSpPr txBox="1"/>
              <p:nvPr/>
            </p:nvSpPr>
            <p:spPr>
              <a:xfrm>
                <a:off x="6112655" y="6096000"/>
                <a:ext cx="1426480" cy="57618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solidFill>
                            <a:srgbClr val="FF0000"/>
                          </a:solidFill>
                          <a:latin typeface="Cambria Math" panose="02040503050406030204" pitchFamily="18" charset="0"/>
                        </a:rPr>
                        <m:t>𝑼</m:t>
                      </m:r>
                      <m:r>
                        <a:rPr lang="en-AU" sz="2000" b="1" i="1" smtClean="0">
                          <a:solidFill>
                            <a:srgbClr val="FF0000"/>
                          </a:solidFill>
                          <a:latin typeface="Cambria Math" panose="02040503050406030204" pitchFamily="18" charset="0"/>
                        </a:rPr>
                        <m:t>=</m:t>
                      </m:r>
                      <m:f>
                        <m:fPr>
                          <m:ctrlPr>
                            <a:rPr lang="en-AU" sz="2000" b="1" i="1" smtClean="0">
                              <a:solidFill>
                                <a:srgbClr val="FF0000"/>
                              </a:solidFill>
                              <a:latin typeface="Cambria Math" panose="02040503050406030204" pitchFamily="18" charset="0"/>
                            </a:rPr>
                          </m:ctrlPr>
                        </m:fPr>
                        <m:num>
                          <m:r>
                            <a:rPr lang="en-AU" sz="2000" b="1" i="1" smtClean="0">
                              <a:solidFill>
                                <a:srgbClr val="FF0000"/>
                              </a:solidFill>
                              <a:latin typeface="Cambria Math" panose="02040503050406030204" pitchFamily="18" charset="0"/>
                            </a:rPr>
                            <m:t>−</m:t>
                          </m:r>
                          <m:r>
                            <a:rPr lang="en-AU" sz="2000" b="1" i="1" smtClean="0">
                              <a:solidFill>
                                <a:srgbClr val="FF0000"/>
                              </a:solidFill>
                              <a:latin typeface="Cambria Math" panose="02040503050406030204" pitchFamily="18" charset="0"/>
                            </a:rPr>
                            <m:t>𝑮𝑴𝒎</m:t>
                          </m:r>
                        </m:num>
                        <m:den>
                          <m:r>
                            <a:rPr lang="en-AU" sz="2000" b="1" i="1" smtClean="0">
                              <a:solidFill>
                                <a:srgbClr val="FF0000"/>
                              </a:solidFill>
                              <a:latin typeface="Cambria Math" panose="02040503050406030204" pitchFamily="18" charset="0"/>
                            </a:rPr>
                            <m:t>𝒓</m:t>
                          </m:r>
                        </m:den>
                      </m:f>
                    </m:oMath>
                  </m:oMathPara>
                </a14:m>
                <a:endParaRPr lang="en-AU" sz="2000" dirty="0">
                  <a:solidFill>
                    <a:srgbClr val="FF0000"/>
                  </a:solidFill>
                </a:endParaRPr>
              </a:p>
            </p:txBody>
          </p:sp>
        </mc:Choice>
        <mc:Fallback xmlns="">
          <p:sp>
            <p:nvSpPr>
              <p:cNvPr id="6" name="TextBox 5">
                <a:extLst>
                  <a:ext uri="{FF2B5EF4-FFF2-40B4-BE49-F238E27FC236}">
                    <a16:creationId xmlns:a16="http://schemas.microsoft.com/office/drawing/2014/main" id="{06B3542A-72EA-4B96-93D5-83D22E2D9026}"/>
                  </a:ext>
                </a:extLst>
              </p:cNvPr>
              <p:cNvSpPr txBox="1">
                <a:spLocks noRot="1" noChangeAspect="1" noMove="1" noResize="1" noEditPoints="1" noAdjustHandles="1" noChangeArrowheads="1" noChangeShapeType="1" noTextEdit="1"/>
              </p:cNvSpPr>
              <p:nvPr/>
            </p:nvSpPr>
            <p:spPr>
              <a:xfrm>
                <a:off x="6112655" y="6096000"/>
                <a:ext cx="1426480" cy="576183"/>
              </a:xfrm>
              <a:prstGeom prst="rect">
                <a:avLst/>
              </a:prstGeom>
              <a:blipFill>
                <a:blip r:embed="rId4"/>
                <a:stretch>
                  <a:fillRect/>
                </a:stretch>
              </a:blipFill>
              <a:ln>
                <a:noFill/>
              </a:ln>
            </p:spPr>
            <p:txBody>
              <a:bodyPr/>
              <a:lstStyle/>
              <a:p>
                <a:r>
                  <a:rPr lang="en-AU">
                    <a:noFill/>
                  </a:rPr>
                  <a:t> </a:t>
                </a:r>
              </a:p>
            </p:txBody>
          </p:sp>
        </mc:Fallback>
      </mc:AlternateContent>
      <p:sp>
        <p:nvSpPr>
          <p:cNvPr id="3" name="Oval 2">
            <a:extLst>
              <a:ext uri="{FF2B5EF4-FFF2-40B4-BE49-F238E27FC236}">
                <a16:creationId xmlns:a16="http://schemas.microsoft.com/office/drawing/2014/main" id="{A64B1AD2-36A7-4222-9C6A-021CF34E14C3}"/>
              </a:ext>
            </a:extLst>
          </p:cNvPr>
          <p:cNvSpPr/>
          <p:nvPr/>
        </p:nvSpPr>
        <p:spPr bwMode="auto">
          <a:xfrm>
            <a:off x="4419600" y="6324600"/>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p:spTree>
    <p:extLst>
      <p:ext uri="{BB962C8B-B14F-4D97-AF65-F5344CB8AC3E}">
        <p14:creationId xmlns:p14="http://schemas.microsoft.com/office/powerpoint/2010/main" val="2623102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56FABDE5-FF8F-4601-A159-380EDD55A244}"/>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Terminal Velocity</a:t>
            </a:r>
          </a:p>
        </p:txBody>
      </p:sp>
      <p:sp>
        <p:nvSpPr>
          <p:cNvPr id="7173" name="Text Box 6">
            <a:extLst>
              <a:ext uri="{FF2B5EF4-FFF2-40B4-BE49-F238E27FC236}">
                <a16:creationId xmlns:a16="http://schemas.microsoft.com/office/drawing/2014/main" id="{0C889BC2-D15F-4105-A312-1078C1D4C19E}"/>
              </a:ext>
            </a:extLst>
          </p:cNvPr>
          <p:cNvSpPr txBox="1">
            <a:spLocks noChangeArrowheads="1"/>
          </p:cNvSpPr>
          <p:nvPr/>
        </p:nvSpPr>
        <p:spPr bwMode="auto">
          <a:xfrm>
            <a:off x="37338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en-AU" altLang="en-US" sz="2800">
              <a:solidFill>
                <a:schemeClr val="accent2"/>
              </a:solidFill>
              <a:latin typeface="Arial" panose="020B0604020202020204" pitchFamily="34" charset="0"/>
            </a:endParaRPr>
          </a:p>
        </p:txBody>
      </p:sp>
      <p:sp>
        <p:nvSpPr>
          <p:cNvPr id="7176" name="Rectangle 9">
            <a:extLst>
              <a:ext uri="{FF2B5EF4-FFF2-40B4-BE49-F238E27FC236}">
                <a16:creationId xmlns:a16="http://schemas.microsoft.com/office/drawing/2014/main" id="{E612EAA4-8C63-4AB4-82EC-00B0597864A8}"/>
              </a:ext>
            </a:extLst>
          </p:cNvPr>
          <p:cNvSpPr>
            <a:spLocks noChangeArrowheads="1"/>
          </p:cNvSpPr>
          <p:nvPr/>
        </p:nvSpPr>
        <p:spPr bwMode="auto">
          <a:xfrm>
            <a:off x="8153400" y="45720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sp>
        <p:nvSpPr>
          <p:cNvPr id="7177" name="Rectangle 10">
            <a:extLst>
              <a:ext uri="{FF2B5EF4-FFF2-40B4-BE49-F238E27FC236}">
                <a16:creationId xmlns:a16="http://schemas.microsoft.com/office/drawing/2014/main" id="{13572D7F-1F64-444A-BB19-D1C9315357D0}"/>
              </a:ext>
            </a:extLst>
          </p:cNvPr>
          <p:cNvSpPr>
            <a:spLocks noChangeArrowheads="1"/>
          </p:cNvSpPr>
          <p:nvPr/>
        </p:nvSpPr>
        <p:spPr bwMode="auto">
          <a:xfrm>
            <a:off x="8229600" y="60198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solidFill>
                <a:schemeClr val="accent2"/>
              </a:solidFill>
              <a:latin typeface="Arial" panose="020B0604020202020204" pitchFamily="34" charset="0"/>
            </a:endParaRPr>
          </a:p>
        </p:txBody>
      </p:sp>
      <p:pic>
        <p:nvPicPr>
          <p:cNvPr id="4" name="Picture 3">
            <a:extLst>
              <a:ext uri="{FF2B5EF4-FFF2-40B4-BE49-F238E27FC236}">
                <a16:creationId xmlns:a16="http://schemas.microsoft.com/office/drawing/2014/main" id="{B3B326EB-1336-4EC8-A5A1-D73FEC0C0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019175"/>
            <a:ext cx="8724900" cy="5381625"/>
          </a:xfrm>
          <a:prstGeom prst="rect">
            <a:avLst/>
          </a:prstGeom>
        </p:spPr>
      </p:pic>
    </p:spTree>
    <p:extLst>
      <p:ext uri="{BB962C8B-B14F-4D97-AF65-F5344CB8AC3E}">
        <p14:creationId xmlns:p14="http://schemas.microsoft.com/office/powerpoint/2010/main" val="15906819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Escape Velocity</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8305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So, in order to get to that point, we need to gain kinetic energy such that it cancels our negative potential. This only happens when E</a:t>
            </a:r>
            <a:r>
              <a:rPr lang="en-US" altLang="en-US" sz="2800" baseline="-25000" dirty="0">
                <a:solidFill>
                  <a:schemeClr val="accent2"/>
                </a:solidFill>
                <a:latin typeface="+mn-lt"/>
              </a:rPr>
              <a:t>K</a:t>
            </a:r>
            <a:r>
              <a:rPr lang="en-US" altLang="en-US" sz="2800" dirty="0">
                <a:solidFill>
                  <a:schemeClr val="accent2"/>
                </a:solidFill>
                <a:latin typeface="+mn-lt"/>
              </a:rPr>
              <a:t> = U.</a:t>
            </a:r>
          </a:p>
        </p:txBody>
      </p:sp>
      <p:pic>
        <p:nvPicPr>
          <p:cNvPr id="2" name="Picture 1">
            <a:extLst>
              <a:ext uri="{FF2B5EF4-FFF2-40B4-BE49-F238E27FC236}">
                <a16:creationId xmlns:a16="http://schemas.microsoft.com/office/drawing/2014/main" id="{1A12C2B5-F471-41EA-9ABB-054B455C4ACC}"/>
              </a:ext>
            </a:extLst>
          </p:cNvPr>
          <p:cNvPicPr>
            <a:picLocks noChangeAspect="1"/>
          </p:cNvPicPr>
          <p:nvPr/>
        </p:nvPicPr>
        <p:blipFill>
          <a:blip r:embed="rId3"/>
          <a:stretch>
            <a:fillRect/>
          </a:stretch>
        </p:blipFill>
        <p:spPr>
          <a:xfrm>
            <a:off x="1638300" y="2667000"/>
            <a:ext cx="5867400" cy="4191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6B3542A-72EA-4B96-93D5-83D22E2D9026}"/>
                  </a:ext>
                </a:extLst>
              </p:cNvPr>
              <p:cNvSpPr txBox="1"/>
              <p:nvPr/>
            </p:nvSpPr>
            <p:spPr>
              <a:xfrm>
                <a:off x="6112655" y="6096000"/>
                <a:ext cx="1426480" cy="57618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smtClean="0">
                          <a:solidFill>
                            <a:srgbClr val="FF0000"/>
                          </a:solidFill>
                          <a:latin typeface="Cambria Math" panose="02040503050406030204" pitchFamily="18" charset="0"/>
                        </a:rPr>
                        <m:t>𝑼</m:t>
                      </m:r>
                      <m:r>
                        <a:rPr lang="en-AU" sz="2000" b="1" i="1" smtClean="0">
                          <a:solidFill>
                            <a:srgbClr val="FF0000"/>
                          </a:solidFill>
                          <a:latin typeface="Cambria Math" panose="02040503050406030204" pitchFamily="18" charset="0"/>
                        </a:rPr>
                        <m:t>=</m:t>
                      </m:r>
                      <m:f>
                        <m:fPr>
                          <m:ctrlPr>
                            <a:rPr lang="en-AU" sz="2000" b="1" i="1" smtClean="0">
                              <a:solidFill>
                                <a:srgbClr val="FF0000"/>
                              </a:solidFill>
                              <a:latin typeface="Cambria Math" panose="02040503050406030204" pitchFamily="18" charset="0"/>
                            </a:rPr>
                          </m:ctrlPr>
                        </m:fPr>
                        <m:num>
                          <m:r>
                            <a:rPr lang="en-AU" sz="2000" b="1" i="1" smtClean="0">
                              <a:solidFill>
                                <a:srgbClr val="FF0000"/>
                              </a:solidFill>
                              <a:latin typeface="Cambria Math" panose="02040503050406030204" pitchFamily="18" charset="0"/>
                            </a:rPr>
                            <m:t>−</m:t>
                          </m:r>
                          <m:r>
                            <a:rPr lang="en-AU" sz="2000" b="1" i="1" smtClean="0">
                              <a:solidFill>
                                <a:srgbClr val="FF0000"/>
                              </a:solidFill>
                              <a:latin typeface="Cambria Math" panose="02040503050406030204" pitchFamily="18" charset="0"/>
                            </a:rPr>
                            <m:t>𝑮𝑴𝒎</m:t>
                          </m:r>
                        </m:num>
                        <m:den>
                          <m:r>
                            <a:rPr lang="en-AU" sz="2000" b="1" i="1" smtClean="0">
                              <a:solidFill>
                                <a:srgbClr val="FF0000"/>
                              </a:solidFill>
                              <a:latin typeface="Cambria Math" panose="02040503050406030204" pitchFamily="18" charset="0"/>
                            </a:rPr>
                            <m:t>𝒓</m:t>
                          </m:r>
                        </m:den>
                      </m:f>
                    </m:oMath>
                  </m:oMathPara>
                </a14:m>
                <a:endParaRPr lang="en-AU" sz="2000" dirty="0">
                  <a:solidFill>
                    <a:srgbClr val="FF0000"/>
                  </a:solidFill>
                </a:endParaRPr>
              </a:p>
            </p:txBody>
          </p:sp>
        </mc:Choice>
        <mc:Fallback xmlns="">
          <p:sp>
            <p:nvSpPr>
              <p:cNvPr id="6" name="TextBox 5">
                <a:extLst>
                  <a:ext uri="{FF2B5EF4-FFF2-40B4-BE49-F238E27FC236}">
                    <a16:creationId xmlns:a16="http://schemas.microsoft.com/office/drawing/2014/main" id="{06B3542A-72EA-4B96-93D5-83D22E2D9026}"/>
                  </a:ext>
                </a:extLst>
              </p:cNvPr>
              <p:cNvSpPr txBox="1">
                <a:spLocks noRot="1" noChangeAspect="1" noMove="1" noResize="1" noEditPoints="1" noAdjustHandles="1" noChangeArrowheads="1" noChangeShapeType="1" noTextEdit="1"/>
              </p:cNvSpPr>
              <p:nvPr/>
            </p:nvSpPr>
            <p:spPr>
              <a:xfrm>
                <a:off x="6112655" y="6096000"/>
                <a:ext cx="1426480" cy="576183"/>
              </a:xfrm>
              <a:prstGeom prst="rect">
                <a:avLst/>
              </a:prstGeom>
              <a:blipFill>
                <a:blip r:embed="rId4"/>
                <a:stretch>
                  <a:fillRect/>
                </a:stretch>
              </a:blipFill>
              <a:ln>
                <a:noFill/>
              </a:ln>
            </p:spPr>
            <p:txBody>
              <a:bodyPr/>
              <a:lstStyle/>
              <a:p>
                <a:r>
                  <a:rPr lang="en-AU">
                    <a:noFill/>
                  </a:rPr>
                  <a:t> </a:t>
                </a:r>
              </a:p>
            </p:txBody>
          </p:sp>
        </mc:Fallback>
      </mc:AlternateContent>
      <p:sp>
        <p:nvSpPr>
          <p:cNvPr id="3" name="Oval 2">
            <a:extLst>
              <a:ext uri="{FF2B5EF4-FFF2-40B4-BE49-F238E27FC236}">
                <a16:creationId xmlns:a16="http://schemas.microsoft.com/office/drawing/2014/main" id="{A64B1AD2-36A7-4222-9C6A-021CF34E14C3}"/>
              </a:ext>
            </a:extLst>
          </p:cNvPr>
          <p:cNvSpPr/>
          <p:nvPr/>
        </p:nvSpPr>
        <p:spPr bwMode="auto">
          <a:xfrm>
            <a:off x="4419600" y="6324600"/>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2800" b="1" i="0" u="none" strike="noStrike" cap="none" normalizeH="0" baseline="0">
              <a:ln>
                <a:noFill/>
              </a:ln>
              <a:solidFill>
                <a:schemeClr val="accent2"/>
              </a:solidFill>
              <a:effectLst/>
              <a:latin typeface="Arial"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340C8A-7B49-4A64-95C2-178CE213D972}"/>
                  </a:ext>
                </a:extLst>
              </p:cNvPr>
              <p:cNvSpPr txBox="1"/>
              <p:nvPr/>
            </p:nvSpPr>
            <p:spPr>
              <a:xfrm>
                <a:off x="6825895" y="3276600"/>
                <a:ext cx="1371401" cy="57618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000" b="1" i="1" dirty="0" smtClean="0">
                              <a:solidFill>
                                <a:srgbClr val="FF0000"/>
                              </a:solidFill>
                              <a:latin typeface="Cambria Math" panose="02040503050406030204" pitchFamily="18" charset="0"/>
                            </a:rPr>
                          </m:ctrlPr>
                        </m:sSubPr>
                        <m:e>
                          <m:r>
                            <a:rPr lang="en-AU" sz="2000" b="1" i="1" dirty="0" smtClean="0">
                              <a:solidFill>
                                <a:srgbClr val="FF0000"/>
                              </a:solidFill>
                              <a:latin typeface="Cambria Math" panose="02040503050406030204" pitchFamily="18" charset="0"/>
                            </a:rPr>
                            <m:t>𝑬</m:t>
                          </m:r>
                        </m:e>
                        <m:sub>
                          <m:r>
                            <a:rPr lang="en-AU" sz="2000" b="1" i="1" dirty="0" smtClean="0">
                              <a:solidFill>
                                <a:srgbClr val="FF0000"/>
                              </a:solidFill>
                              <a:latin typeface="Cambria Math" panose="02040503050406030204" pitchFamily="18" charset="0"/>
                            </a:rPr>
                            <m:t>𝑲</m:t>
                          </m:r>
                        </m:sub>
                      </m:sSub>
                      <m:r>
                        <a:rPr lang="en-AU" sz="2000" b="1" i="1" smtClean="0">
                          <a:solidFill>
                            <a:srgbClr val="FF0000"/>
                          </a:solidFill>
                          <a:latin typeface="Cambria Math" panose="02040503050406030204" pitchFamily="18" charset="0"/>
                        </a:rPr>
                        <m:t>=</m:t>
                      </m:r>
                      <m:f>
                        <m:fPr>
                          <m:ctrlPr>
                            <a:rPr lang="en-AU" sz="2000" b="1" i="1" smtClean="0">
                              <a:solidFill>
                                <a:srgbClr val="FF0000"/>
                              </a:solidFill>
                              <a:latin typeface="Cambria Math" panose="02040503050406030204" pitchFamily="18" charset="0"/>
                            </a:rPr>
                          </m:ctrlPr>
                        </m:fPr>
                        <m:num>
                          <m:r>
                            <a:rPr lang="en-AU" sz="2000" b="1" i="1" smtClean="0">
                              <a:solidFill>
                                <a:srgbClr val="FF0000"/>
                              </a:solidFill>
                              <a:latin typeface="Cambria Math" panose="02040503050406030204" pitchFamily="18" charset="0"/>
                            </a:rPr>
                            <m:t>𝑮𝑴𝒎</m:t>
                          </m:r>
                        </m:num>
                        <m:den>
                          <m:r>
                            <a:rPr lang="en-AU" sz="2000" b="1" i="1" smtClean="0">
                              <a:solidFill>
                                <a:srgbClr val="FF0000"/>
                              </a:solidFill>
                              <a:latin typeface="Cambria Math" panose="02040503050406030204" pitchFamily="18" charset="0"/>
                            </a:rPr>
                            <m:t>𝒓</m:t>
                          </m:r>
                        </m:den>
                      </m:f>
                    </m:oMath>
                  </m:oMathPara>
                </a14:m>
                <a:endParaRPr lang="en-AU" sz="2000" dirty="0">
                  <a:solidFill>
                    <a:srgbClr val="FF0000"/>
                  </a:solidFill>
                </a:endParaRPr>
              </a:p>
            </p:txBody>
          </p:sp>
        </mc:Choice>
        <mc:Fallback xmlns="">
          <p:sp>
            <p:nvSpPr>
              <p:cNvPr id="7" name="TextBox 6">
                <a:extLst>
                  <a:ext uri="{FF2B5EF4-FFF2-40B4-BE49-F238E27FC236}">
                    <a16:creationId xmlns:a16="http://schemas.microsoft.com/office/drawing/2014/main" id="{39340C8A-7B49-4A64-95C2-178CE213D972}"/>
                  </a:ext>
                </a:extLst>
              </p:cNvPr>
              <p:cNvSpPr txBox="1">
                <a:spLocks noRot="1" noChangeAspect="1" noMove="1" noResize="1" noEditPoints="1" noAdjustHandles="1" noChangeArrowheads="1" noChangeShapeType="1" noTextEdit="1"/>
              </p:cNvSpPr>
              <p:nvPr/>
            </p:nvSpPr>
            <p:spPr>
              <a:xfrm>
                <a:off x="6825895" y="3276600"/>
                <a:ext cx="1371401" cy="576183"/>
              </a:xfrm>
              <a:prstGeom prst="rect">
                <a:avLst/>
              </a:prstGeom>
              <a:blipFill>
                <a:blip r:embed="rId5"/>
                <a:stretch>
                  <a:fillRect/>
                </a:stretch>
              </a:blipFill>
              <a:ln>
                <a:noFill/>
              </a:ln>
            </p:spPr>
            <p:txBody>
              <a:bodyPr/>
              <a:lstStyle/>
              <a:p>
                <a:r>
                  <a:rPr lang="en-AU">
                    <a:noFill/>
                  </a:rPr>
                  <a:t> </a:t>
                </a:r>
              </a:p>
            </p:txBody>
          </p:sp>
        </mc:Fallback>
      </mc:AlternateContent>
    </p:spTree>
    <p:extLst>
      <p:ext uri="{BB962C8B-B14F-4D97-AF65-F5344CB8AC3E}">
        <p14:creationId xmlns:p14="http://schemas.microsoft.com/office/powerpoint/2010/main" val="226370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3.33333E-6 1.11111E-6 L -3.33333E-6 -0.24167 C -3.33333E-6 -0.35023 0.05851 -0.48333 0.10625 -0.48333 L 0.2125 -0.48333 " pathEditMode="relative" rAng="0" ptsTypes="AAAA">
                                      <p:cBhvr>
                                        <p:cTn id="6" dur="2000" fill="hold"/>
                                        <p:tgtEl>
                                          <p:spTgt spid="3"/>
                                        </p:tgtEl>
                                        <p:attrNameLst>
                                          <p:attrName>ppt_x</p:attrName>
                                          <p:attrName>ppt_y</p:attrName>
                                        </p:attrNameLst>
                                      </p:cBhvr>
                                      <p:rCtr x="10625" y="-2416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Escape Velocity</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56388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So, we can do a bit of </a:t>
            </a:r>
            <a:r>
              <a:rPr lang="en-US" altLang="en-US" sz="2800" dirty="0" err="1">
                <a:solidFill>
                  <a:schemeClr val="accent2"/>
                </a:solidFill>
                <a:latin typeface="+mn-lt"/>
              </a:rPr>
              <a:t>mathe</a:t>
            </a:r>
            <a:r>
              <a:rPr lang="en-US" altLang="en-US" sz="2800" dirty="0">
                <a:solidFill>
                  <a:schemeClr val="accent2"/>
                </a:solidFill>
                <a:latin typeface="+mn-lt"/>
              </a:rPr>
              <a:t>-magic!</a:t>
            </a:r>
          </a:p>
          <a:p>
            <a:pPr eaLnBrk="1" hangingPunct="1">
              <a:spcBef>
                <a:spcPct val="50000"/>
              </a:spcBef>
              <a:buFontTx/>
              <a:buNone/>
            </a:pPr>
            <a:endParaRPr lang="en-US" altLang="en-US" sz="2800" dirty="0">
              <a:solidFill>
                <a:schemeClr val="accent2"/>
              </a:solidFill>
              <a:latin typeface="+mn-lt"/>
            </a:endParaRPr>
          </a:p>
          <a:p>
            <a:pPr eaLnBrk="1" hangingPunct="1">
              <a:spcBef>
                <a:spcPct val="50000"/>
              </a:spcBef>
              <a:buFontTx/>
              <a:buNone/>
            </a:pPr>
            <a:r>
              <a:rPr lang="en-US" altLang="en-US" sz="2800" dirty="0">
                <a:solidFill>
                  <a:schemeClr val="accent2"/>
                </a:solidFill>
                <a:latin typeface="+mn-lt"/>
                <a:ea typeface="Cambria Math" panose="02040503050406030204" pitchFamily="18" charset="0"/>
              </a:rPr>
              <a:t>∴</a:t>
            </a:r>
          </a:p>
          <a:p>
            <a:pPr eaLnBrk="1" hangingPunct="1">
              <a:spcBef>
                <a:spcPct val="50000"/>
              </a:spcBef>
              <a:buFontTx/>
              <a:buNone/>
            </a:pPr>
            <a:endParaRPr lang="en-US" altLang="en-US" sz="2800" dirty="0">
              <a:solidFill>
                <a:schemeClr val="accent2"/>
              </a:solidFill>
              <a:latin typeface="+mn-lt"/>
              <a:ea typeface="Cambria Math" panose="02040503050406030204" pitchFamily="18" charset="0"/>
            </a:endParaRPr>
          </a:p>
          <a:p>
            <a:pPr eaLnBrk="1" hangingPunct="1">
              <a:spcBef>
                <a:spcPct val="50000"/>
              </a:spcBef>
              <a:buNone/>
            </a:pPr>
            <a:r>
              <a:rPr lang="en-US" altLang="en-US" sz="2800" dirty="0">
                <a:solidFill>
                  <a:schemeClr val="accent2"/>
                </a:solidFill>
                <a:ea typeface="Cambria Math" panose="02040503050406030204" pitchFamily="18" charset="0"/>
              </a:rPr>
              <a:t>∴</a:t>
            </a:r>
          </a:p>
          <a:p>
            <a:pPr eaLnBrk="1" hangingPunct="1">
              <a:spcBef>
                <a:spcPct val="50000"/>
              </a:spcBef>
              <a:buNone/>
            </a:pPr>
            <a:endParaRPr lang="en-US" altLang="en-US" sz="2800" dirty="0">
              <a:solidFill>
                <a:schemeClr val="accent2"/>
              </a:solidFill>
              <a:ea typeface="Cambria Math" panose="02040503050406030204" pitchFamily="18" charset="0"/>
            </a:endParaRPr>
          </a:p>
          <a:p>
            <a:pPr eaLnBrk="1" hangingPunct="1">
              <a:spcBef>
                <a:spcPct val="50000"/>
              </a:spcBef>
              <a:buNone/>
            </a:pPr>
            <a:r>
              <a:rPr lang="en-US" altLang="en-US" sz="2800" dirty="0">
                <a:solidFill>
                  <a:schemeClr val="accent2"/>
                </a:solidFill>
                <a:ea typeface="Cambria Math" panose="02040503050406030204" pitchFamily="18" charset="0"/>
              </a:rPr>
              <a:t>∴</a:t>
            </a:r>
            <a:endParaRPr lang="en-US" altLang="en-US" sz="2800" dirty="0">
              <a:solidFill>
                <a:schemeClr val="accent2"/>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340C8A-7B49-4A64-95C2-178CE213D972}"/>
                  </a:ext>
                </a:extLst>
              </p:cNvPr>
              <p:cNvSpPr txBox="1"/>
              <p:nvPr/>
            </p:nvSpPr>
            <p:spPr>
              <a:xfrm>
                <a:off x="3886299" y="2207639"/>
                <a:ext cx="1371401" cy="57618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000" b="1" i="1" dirty="0" smtClean="0">
                              <a:solidFill>
                                <a:srgbClr val="FF0000"/>
                              </a:solidFill>
                              <a:latin typeface="Cambria Math" panose="02040503050406030204" pitchFamily="18" charset="0"/>
                            </a:rPr>
                          </m:ctrlPr>
                        </m:sSubPr>
                        <m:e>
                          <m:r>
                            <a:rPr lang="en-AU" sz="2000" b="1" i="1" dirty="0" smtClean="0">
                              <a:solidFill>
                                <a:srgbClr val="FF0000"/>
                              </a:solidFill>
                              <a:latin typeface="Cambria Math" panose="02040503050406030204" pitchFamily="18" charset="0"/>
                            </a:rPr>
                            <m:t>𝑬</m:t>
                          </m:r>
                        </m:e>
                        <m:sub>
                          <m:r>
                            <a:rPr lang="en-AU" sz="2000" b="1" i="1" dirty="0" smtClean="0">
                              <a:solidFill>
                                <a:srgbClr val="FF0000"/>
                              </a:solidFill>
                              <a:latin typeface="Cambria Math" panose="02040503050406030204" pitchFamily="18" charset="0"/>
                            </a:rPr>
                            <m:t>𝑲</m:t>
                          </m:r>
                        </m:sub>
                      </m:sSub>
                      <m:r>
                        <a:rPr lang="en-AU" sz="2000" b="1" i="1" smtClean="0">
                          <a:solidFill>
                            <a:srgbClr val="FF0000"/>
                          </a:solidFill>
                          <a:latin typeface="Cambria Math" panose="02040503050406030204" pitchFamily="18" charset="0"/>
                        </a:rPr>
                        <m:t>=</m:t>
                      </m:r>
                      <m:f>
                        <m:fPr>
                          <m:ctrlPr>
                            <a:rPr lang="en-AU" sz="2000" b="1" i="1" smtClean="0">
                              <a:solidFill>
                                <a:srgbClr val="FF0000"/>
                              </a:solidFill>
                              <a:latin typeface="Cambria Math" panose="02040503050406030204" pitchFamily="18" charset="0"/>
                            </a:rPr>
                          </m:ctrlPr>
                        </m:fPr>
                        <m:num>
                          <m:r>
                            <a:rPr lang="en-AU" sz="2000" b="1" i="1" smtClean="0">
                              <a:solidFill>
                                <a:srgbClr val="FF0000"/>
                              </a:solidFill>
                              <a:latin typeface="Cambria Math" panose="02040503050406030204" pitchFamily="18" charset="0"/>
                            </a:rPr>
                            <m:t>𝑮𝑴𝒎</m:t>
                          </m:r>
                        </m:num>
                        <m:den>
                          <m:r>
                            <a:rPr lang="en-AU" sz="2000" b="1" i="1" smtClean="0">
                              <a:solidFill>
                                <a:srgbClr val="FF0000"/>
                              </a:solidFill>
                              <a:latin typeface="Cambria Math" panose="02040503050406030204" pitchFamily="18" charset="0"/>
                            </a:rPr>
                            <m:t>𝒓</m:t>
                          </m:r>
                        </m:den>
                      </m:f>
                    </m:oMath>
                  </m:oMathPara>
                </a14:m>
                <a:endParaRPr lang="en-AU" sz="2000" dirty="0">
                  <a:solidFill>
                    <a:srgbClr val="FF0000"/>
                  </a:solidFill>
                </a:endParaRPr>
              </a:p>
            </p:txBody>
          </p:sp>
        </mc:Choice>
        <mc:Fallback xmlns="">
          <p:sp>
            <p:nvSpPr>
              <p:cNvPr id="7" name="TextBox 6">
                <a:extLst>
                  <a:ext uri="{FF2B5EF4-FFF2-40B4-BE49-F238E27FC236}">
                    <a16:creationId xmlns:a16="http://schemas.microsoft.com/office/drawing/2014/main" id="{39340C8A-7B49-4A64-95C2-178CE213D972}"/>
                  </a:ext>
                </a:extLst>
              </p:cNvPr>
              <p:cNvSpPr txBox="1">
                <a:spLocks noRot="1" noChangeAspect="1" noMove="1" noResize="1" noEditPoints="1" noAdjustHandles="1" noChangeArrowheads="1" noChangeShapeType="1" noTextEdit="1"/>
              </p:cNvSpPr>
              <p:nvPr/>
            </p:nvSpPr>
            <p:spPr>
              <a:xfrm>
                <a:off x="3886299" y="2207639"/>
                <a:ext cx="1371401" cy="576183"/>
              </a:xfrm>
              <a:prstGeom prst="rect">
                <a:avLst/>
              </a:prstGeom>
              <a:blipFill>
                <a:blip r:embed="rId3"/>
                <a:stretch>
                  <a:fillRect/>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4EF5C0-E835-4630-B9E3-2CDD828E0B4D}"/>
                  </a:ext>
                </a:extLst>
              </p:cNvPr>
              <p:cNvSpPr txBox="1"/>
              <p:nvPr/>
            </p:nvSpPr>
            <p:spPr>
              <a:xfrm>
                <a:off x="3662936" y="3140908"/>
                <a:ext cx="1818126" cy="57618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AU" sz="2000" b="1" i="1" dirty="0" smtClean="0">
                              <a:solidFill>
                                <a:srgbClr val="FF0000"/>
                              </a:solidFill>
                              <a:latin typeface="Cambria Math" panose="02040503050406030204" pitchFamily="18" charset="0"/>
                            </a:rPr>
                          </m:ctrlPr>
                        </m:fPr>
                        <m:num>
                          <m:r>
                            <a:rPr lang="en-AU" sz="2000" b="1" i="1" dirty="0" smtClean="0">
                              <a:solidFill>
                                <a:srgbClr val="FF0000"/>
                              </a:solidFill>
                              <a:latin typeface="Cambria Math" panose="02040503050406030204" pitchFamily="18" charset="0"/>
                            </a:rPr>
                            <m:t>𝟏</m:t>
                          </m:r>
                        </m:num>
                        <m:den>
                          <m:r>
                            <a:rPr lang="en-AU" sz="2000" b="1" i="1" dirty="0" smtClean="0">
                              <a:solidFill>
                                <a:srgbClr val="FF0000"/>
                              </a:solidFill>
                              <a:latin typeface="Cambria Math" panose="02040503050406030204" pitchFamily="18" charset="0"/>
                            </a:rPr>
                            <m:t>𝟐</m:t>
                          </m:r>
                        </m:den>
                      </m:f>
                      <m:r>
                        <a:rPr lang="en-AU" sz="2000" b="1" i="1" dirty="0" smtClean="0">
                          <a:solidFill>
                            <a:srgbClr val="FF0000"/>
                          </a:solidFill>
                          <a:latin typeface="Cambria Math" panose="02040503050406030204" pitchFamily="18" charset="0"/>
                        </a:rPr>
                        <m:t>𝒎</m:t>
                      </m:r>
                      <m:sSup>
                        <m:sSupPr>
                          <m:ctrlPr>
                            <a:rPr lang="en-AU" sz="2000" b="1" i="1" dirty="0" smtClean="0">
                              <a:solidFill>
                                <a:srgbClr val="FF0000"/>
                              </a:solidFill>
                              <a:latin typeface="Cambria Math" panose="02040503050406030204" pitchFamily="18" charset="0"/>
                            </a:rPr>
                          </m:ctrlPr>
                        </m:sSupPr>
                        <m:e>
                          <m:r>
                            <a:rPr lang="en-AU" sz="2000" b="1" i="1" dirty="0" smtClean="0">
                              <a:solidFill>
                                <a:srgbClr val="FF0000"/>
                              </a:solidFill>
                              <a:latin typeface="Cambria Math" panose="02040503050406030204" pitchFamily="18" charset="0"/>
                            </a:rPr>
                            <m:t>𝒗</m:t>
                          </m:r>
                        </m:e>
                        <m:sup>
                          <m:r>
                            <a:rPr lang="en-AU" sz="2000" b="1" i="1" dirty="0" smtClean="0">
                              <a:solidFill>
                                <a:srgbClr val="FF0000"/>
                              </a:solidFill>
                              <a:latin typeface="Cambria Math" panose="02040503050406030204" pitchFamily="18" charset="0"/>
                            </a:rPr>
                            <m:t>𝟐</m:t>
                          </m:r>
                        </m:sup>
                      </m:sSup>
                      <m:r>
                        <a:rPr lang="en-AU" sz="2000" b="1" i="1" smtClean="0">
                          <a:solidFill>
                            <a:srgbClr val="FF0000"/>
                          </a:solidFill>
                          <a:latin typeface="Cambria Math" panose="02040503050406030204" pitchFamily="18" charset="0"/>
                        </a:rPr>
                        <m:t>=</m:t>
                      </m:r>
                      <m:f>
                        <m:fPr>
                          <m:ctrlPr>
                            <a:rPr lang="en-AU" sz="2000" b="1" i="1" smtClean="0">
                              <a:solidFill>
                                <a:srgbClr val="FF0000"/>
                              </a:solidFill>
                              <a:latin typeface="Cambria Math" panose="02040503050406030204" pitchFamily="18" charset="0"/>
                            </a:rPr>
                          </m:ctrlPr>
                        </m:fPr>
                        <m:num>
                          <m:r>
                            <a:rPr lang="en-AU" sz="2000" b="1" i="1" smtClean="0">
                              <a:solidFill>
                                <a:srgbClr val="FF0000"/>
                              </a:solidFill>
                              <a:latin typeface="Cambria Math" panose="02040503050406030204" pitchFamily="18" charset="0"/>
                            </a:rPr>
                            <m:t>𝑮𝑴𝒎</m:t>
                          </m:r>
                        </m:num>
                        <m:den>
                          <m:r>
                            <a:rPr lang="en-AU" sz="2000" b="1" i="1" smtClean="0">
                              <a:solidFill>
                                <a:srgbClr val="FF0000"/>
                              </a:solidFill>
                              <a:latin typeface="Cambria Math" panose="02040503050406030204" pitchFamily="18" charset="0"/>
                            </a:rPr>
                            <m:t>𝒓</m:t>
                          </m:r>
                        </m:den>
                      </m:f>
                    </m:oMath>
                  </m:oMathPara>
                </a14:m>
                <a:endParaRPr lang="en-AU" sz="2000" dirty="0">
                  <a:solidFill>
                    <a:srgbClr val="FF0000"/>
                  </a:solidFill>
                </a:endParaRPr>
              </a:p>
            </p:txBody>
          </p:sp>
        </mc:Choice>
        <mc:Fallback xmlns="">
          <p:sp>
            <p:nvSpPr>
              <p:cNvPr id="8" name="TextBox 7">
                <a:extLst>
                  <a:ext uri="{FF2B5EF4-FFF2-40B4-BE49-F238E27FC236}">
                    <a16:creationId xmlns:a16="http://schemas.microsoft.com/office/drawing/2014/main" id="{A24EF5C0-E835-4630-B9E3-2CDD828E0B4D}"/>
                  </a:ext>
                </a:extLst>
              </p:cNvPr>
              <p:cNvSpPr txBox="1">
                <a:spLocks noRot="1" noChangeAspect="1" noMove="1" noResize="1" noEditPoints="1" noAdjustHandles="1" noChangeArrowheads="1" noChangeShapeType="1" noTextEdit="1"/>
              </p:cNvSpPr>
              <p:nvPr/>
            </p:nvSpPr>
            <p:spPr>
              <a:xfrm>
                <a:off x="3662936" y="3140908"/>
                <a:ext cx="1818126" cy="576183"/>
              </a:xfrm>
              <a:prstGeom prst="rect">
                <a:avLst/>
              </a:prstGeom>
              <a:blipFill>
                <a:blip r:embed="rId4"/>
                <a:stretch>
                  <a:fillRect/>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9B1B48-F116-4736-88F4-7B11087E950D}"/>
                  </a:ext>
                </a:extLst>
              </p:cNvPr>
              <p:cNvSpPr txBox="1"/>
              <p:nvPr/>
            </p:nvSpPr>
            <p:spPr>
              <a:xfrm>
                <a:off x="3951220" y="4114800"/>
                <a:ext cx="1241557" cy="57618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sz="2000" b="1" i="1" dirty="0" smtClean="0">
                              <a:solidFill>
                                <a:srgbClr val="FF0000"/>
                              </a:solidFill>
                              <a:latin typeface="Cambria Math" panose="02040503050406030204" pitchFamily="18" charset="0"/>
                            </a:rPr>
                          </m:ctrlPr>
                        </m:sSupPr>
                        <m:e>
                          <m:r>
                            <a:rPr lang="en-AU" sz="2000" b="1" i="1" dirty="0" smtClean="0">
                              <a:solidFill>
                                <a:srgbClr val="FF0000"/>
                              </a:solidFill>
                              <a:latin typeface="Cambria Math" panose="02040503050406030204" pitchFamily="18" charset="0"/>
                            </a:rPr>
                            <m:t>𝒗</m:t>
                          </m:r>
                        </m:e>
                        <m:sup>
                          <m:r>
                            <a:rPr lang="en-AU" sz="2000" b="1" i="1" dirty="0" smtClean="0">
                              <a:solidFill>
                                <a:srgbClr val="FF0000"/>
                              </a:solidFill>
                              <a:latin typeface="Cambria Math" panose="02040503050406030204" pitchFamily="18" charset="0"/>
                            </a:rPr>
                            <m:t>𝟐</m:t>
                          </m:r>
                        </m:sup>
                      </m:sSup>
                      <m:r>
                        <a:rPr lang="en-AU" sz="2000" b="1" i="1" smtClean="0">
                          <a:solidFill>
                            <a:srgbClr val="FF0000"/>
                          </a:solidFill>
                          <a:latin typeface="Cambria Math" panose="02040503050406030204" pitchFamily="18" charset="0"/>
                        </a:rPr>
                        <m:t>=</m:t>
                      </m:r>
                      <m:f>
                        <m:fPr>
                          <m:ctrlPr>
                            <a:rPr lang="en-AU" sz="2000" b="1" i="1" smtClean="0">
                              <a:solidFill>
                                <a:srgbClr val="FF0000"/>
                              </a:solidFill>
                              <a:latin typeface="Cambria Math" panose="02040503050406030204" pitchFamily="18" charset="0"/>
                            </a:rPr>
                          </m:ctrlPr>
                        </m:fPr>
                        <m:num>
                          <m:r>
                            <a:rPr lang="en-AU" sz="2000" b="1" i="1" smtClean="0">
                              <a:solidFill>
                                <a:srgbClr val="FF0000"/>
                              </a:solidFill>
                              <a:latin typeface="Cambria Math" panose="02040503050406030204" pitchFamily="18" charset="0"/>
                            </a:rPr>
                            <m:t>𝟐</m:t>
                          </m:r>
                          <m:r>
                            <a:rPr lang="en-AU" sz="2000" b="1" i="1" smtClean="0">
                              <a:solidFill>
                                <a:srgbClr val="FF0000"/>
                              </a:solidFill>
                              <a:latin typeface="Cambria Math" panose="02040503050406030204" pitchFamily="18" charset="0"/>
                            </a:rPr>
                            <m:t>𝑮𝑴</m:t>
                          </m:r>
                        </m:num>
                        <m:den>
                          <m:r>
                            <a:rPr lang="en-AU" sz="2000" b="1" i="1" smtClean="0">
                              <a:solidFill>
                                <a:srgbClr val="FF0000"/>
                              </a:solidFill>
                              <a:latin typeface="Cambria Math" panose="02040503050406030204" pitchFamily="18" charset="0"/>
                            </a:rPr>
                            <m:t>𝒓</m:t>
                          </m:r>
                        </m:den>
                      </m:f>
                    </m:oMath>
                  </m:oMathPara>
                </a14:m>
                <a:endParaRPr lang="en-AU" sz="2000" dirty="0">
                  <a:solidFill>
                    <a:srgbClr val="FF0000"/>
                  </a:solidFill>
                </a:endParaRPr>
              </a:p>
            </p:txBody>
          </p:sp>
        </mc:Choice>
        <mc:Fallback xmlns="">
          <p:sp>
            <p:nvSpPr>
              <p:cNvPr id="9" name="TextBox 8">
                <a:extLst>
                  <a:ext uri="{FF2B5EF4-FFF2-40B4-BE49-F238E27FC236}">
                    <a16:creationId xmlns:a16="http://schemas.microsoft.com/office/drawing/2014/main" id="{A59B1B48-F116-4736-88F4-7B11087E950D}"/>
                  </a:ext>
                </a:extLst>
              </p:cNvPr>
              <p:cNvSpPr txBox="1">
                <a:spLocks noRot="1" noChangeAspect="1" noMove="1" noResize="1" noEditPoints="1" noAdjustHandles="1" noChangeArrowheads="1" noChangeShapeType="1" noTextEdit="1"/>
              </p:cNvSpPr>
              <p:nvPr/>
            </p:nvSpPr>
            <p:spPr>
              <a:xfrm>
                <a:off x="3951220" y="4114800"/>
                <a:ext cx="1241557" cy="576183"/>
              </a:xfrm>
              <a:prstGeom prst="rect">
                <a:avLst/>
              </a:prstGeom>
              <a:blipFill>
                <a:blip r:embed="rId5"/>
                <a:stretch>
                  <a:fillRect/>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D34493-029D-456F-9691-A4A7265DE1A5}"/>
                  </a:ext>
                </a:extLst>
              </p:cNvPr>
              <p:cNvSpPr txBox="1"/>
              <p:nvPr/>
            </p:nvSpPr>
            <p:spPr>
              <a:xfrm>
                <a:off x="3595865" y="5108762"/>
                <a:ext cx="1952265" cy="90935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000" b="1" i="1" dirty="0" smtClean="0">
                              <a:solidFill>
                                <a:srgbClr val="FF0000"/>
                              </a:solidFill>
                              <a:latin typeface="Cambria Math" panose="02040503050406030204" pitchFamily="18" charset="0"/>
                            </a:rPr>
                          </m:ctrlPr>
                        </m:sSubPr>
                        <m:e>
                          <m:r>
                            <a:rPr lang="en-AU" sz="2000" b="1" i="1" dirty="0" smtClean="0">
                              <a:solidFill>
                                <a:srgbClr val="FF0000"/>
                              </a:solidFill>
                              <a:latin typeface="Cambria Math" panose="02040503050406030204" pitchFamily="18" charset="0"/>
                            </a:rPr>
                            <m:t>𝒗</m:t>
                          </m:r>
                        </m:e>
                        <m:sub>
                          <m:r>
                            <a:rPr lang="en-AU" sz="2000" b="1" i="1" dirty="0" smtClean="0">
                              <a:solidFill>
                                <a:srgbClr val="FF0000"/>
                              </a:solidFill>
                              <a:latin typeface="Cambria Math" panose="02040503050406030204" pitchFamily="18" charset="0"/>
                            </a:rPr>
                            <m:t>𝒆𝒔𝒄𝒂𝒑𝒆</m:t>
                          </m:r>
                        </m:sub>
                      </m:sSub>
                      <m:r>
                        <a:rPr lang="en-AU" sz="2000" b="1" i="1" smtClean="0">
                          <a:solidFill>
                            <a:srgbClr val="FF0000"/>
                          </a:solidFill>
                          <a:latin typeface="Cambria Math" panose="02040503050406030204" pitchFamily="18" charset="0"/>
                        </a:rPr>
                        <m:t>=</m:t>
                      </m:r>
                      <m:rad>
                        <m:radPr>
                          <m:degHide m:val="on"/>
                          <m:ctrlPr>
                            <a:rPr lang="en-AU" sz="2000" b="1" i="1" smtClean="0">
                              <a:solidFill>
                                <a:srgbClr val="FF0000"/>
                              </a:solidFill>
                              <a:latin typeface="Cambria Math" panose="02040503050406030204" pitchFamily="18" charset="0"/>
                            </a:rPr>
                          </m:ctrlPr>
                        </m:radPr>
                        <m:deg/>
                        <m:e>
                          <m:f>
                            <m:fPr>
                              <m:ctrlPr>
                                <a:rPr lang="en-AU" sz="2000" i="1">
                                  <a:solidFill>
                                    <a:srgbClr val="FF0000"/>
                                  </a:solidFill>
                                  <a:latin typeface="Cambria Math" panose="02040503050406030204" pitchFamily="18" charset="0"/>
                                </a:rPr>
                              </m:ctrlPr>
                            </m:fPr>
                            <m:num>
                              <m:r>
                                <a:rPr lang="en-AU" sz="2000" i="1">
                                  <a:solidFill>
                                    <a:srgbClr val="FF0000"/>
                                  </a:solidFill>
                                  <a:latin typeface="Cambria Math" panose="02040503050406030204" pitchFamily="18" charset="0"/>
                                </a:rPr>
                                <m:t>𝟐</m:t>
                              </m:r>
                              <m:r>
                                <a:rPr lang="en-AU" sz="2000" i="1">
                                  <a:solidFill>
                                    <a:srgbClr val="FF0000"/>
                                  </a:solidFill>
                                  <a:latin typeface="Cambria Math" panose="02040503050406030204" pitchFamily="18" charset="0"/>
                                </a:rPr>
                                <m:t>𝑮𝑴</m:t>
                              </m:r>
                            </m:num>
                            <m:den>
                              <m:r>
                                <a:rPr lang="en-AU" sz="2000" i="1">
                                  <a:solidFill>
                                    <a:srgbClr val="FF0000"/>
                                  </a:solidFill>
                                  <a:latin typeface="Cambria Math" panose="02040503050406030204" pitchFamily="18" charset="0"/>
                                </a:rPr>
                                <m:t>𝒓</m:t>
                              </m:r>
                            </m:den>
                          </m:f>
                        </m:e>
                      </m:rad>
                    </m:oMath>
                  </m:oMathPara>
                </a14:m>
                <a:endParaRPr lang="en-AU" sz="2000" dirty="0">
                  <a:solidFill>
                    <a:srgbClr val="FF0000"/>
                  </a:solidFill>
                </a:endParaRPr>
              </a:p>
            </p:txBody>
          </p:sp>
        </mc:Choice>
        <mc:Fallback xmlns="">
          <p:sp>
            <p:nvSpPr>
              <p:cNvPr id="10" name="TextBox 9">
                <a:extLst>
                  <a:ext uri="{FF2B5EF4-FFF2-40B4-BE49-F238E27FC236}">
                    <a16:creationId xmlns:a16="http://schemas.microsoft.com/office/drawing/2014/main" id="{C8D34493-029D-456F-9691-A4A7265DE1A5}"/>
                  </a:ext>
                </a:extLst>
              </p:cNvPr>
              <p:cNvSpPr txBox="1">
                <a:spLocks noRot="1" noChangeAspect="1" noMove="1" noResize="1" noEditPoints="1" noAdjustHandles="1" noChangeArrowheads="1" noChangeShapeType="1" noTextEdit="1"/>
              </p:cNvSpPr>
              <p:nvPr/>
            </p:nvSpPr>
            <p:spPr>
              <a:xfrm>
                <a:off x="3595865" y="5108762"/>
                <a:ext cx="1952265" cy="909352"/>
              </a:xfrm>
              <a:prstGeom prst="rect">
                <a:avLst/>
              </a:prstGeom>
              <a:blipFill>
                <a:blip r:embed="rId6"/>
                <a:stretch>
                  <a:fillRect/>
                </a:stretch>
              </a:blipFill>
              <a:ln>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115319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5">
                                            <p:txEl>
                                              <p:pRg st="2" end="2"/>
                                            </p:txEl>
                                          </p:spTgt>
                                        </p:tgtEl>
                                        <p:attrNameLst>
                                          <p:attrName>style.visibility</p:attrName>
                                        </p:attrNameLst>
                                      </p:cBhvr>
                                      <p:to>
                                        <p:strVal val="visible"/>
                                      </p:to>
                                    </p:set>
                                    <p:animEffect transition="in" filter="fade">
                                      <p:cBhvr>
                                        <p:cTn id="12" dur="500"/>
                                        <p:tgtEl>
                                          <p:spTgt spid="8195">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animEffect transition="in" filter="fade">
                                      <p:cBhvr>
                                        <p:cTn id="21" dur="500"/>
                                        <p:tgtEl>
                                          <p:spTgt spid="8195">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195">
                                            <p:txEl>
                                              <p:pRg st="6" end="6"/>
                                            </p:txEl>
                                          </p:spTgt>
                                        </p:tgtEl>
                                        <p:attrNameLst>
                                          <p:attrName>style.visibility</p:attrName>
                                        </p:attrNameLst>
                                      </p:cBhvr>
                                      <p:to>
                                        <p:strVal val="visible"/>
                                      </p:to>
                                    </p:set>
                                    <p:animEffect transition="in" filter="fade">
                                      <p:cBhvr>
                                        <p:cTn id="30" dur="500"/>
                                        <p:tgtEl>
                                          <p:spTgt spid="8195">
                                            <p:txEl>
                                              <p:pRg st="6" end="6"/>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99BB9ED-8555-4ED9-9FF1-B3E6180EBD3D}"/>
              </a:ext>
            </a:extLst>
          </p:cNvPr>
          <p:cNvSpPr txBox="1">
            <a:spLocks noChangeArrowheads="1"/>
          </p:cNvSpPr>
          <p:nvPr/>
        </p:nvSpPr>
        <p:spPr bwMode="auto">
          <a:xfrm>
            <a:off x="304800" y="304800"/>
            <a:ext cx="853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u="sng" dirty="0">
                <a:solidFill>
                  <a:schemeClr val="accent2"/>
                </a:solidFill>
                <a:latin typeface="Arial" panose="020B0604020202020204" pitchFamily="34" charset="0"/>
              </a:rPr>
              <a:t>Escape Velocity</a:t>
            </a:r>
          </a:p>
        </p:txBody>
      </p:sp>
      <p:sp>
        <p:nvSpPr>
          <p:cNvPr id="8195" name="Text Box 3">
            <a:extLst>
              <a:ext uri="{FF2B5EF4-FFF2-40B4-BE49-F238E27FC236}">
                <a16:creationId xmlns:a16="http://schemas.microsoft.com/office/drawing/2014/main" id="{B07458F8-E05B-4667-9A67-1AC08D08EC0F}"/>
              </a:ext>
            </a:extLst>
          </p:cNvPr>
          <p:cNvSpPr txBox="1">
            <a:spLocks noChangeArrowheads="1"/>
          </p:cNvSpPr>
          <p:nvPr/>
        </p:nvSpPr>
        <p:spPr bwMode="auto">
          <a:xfrm>
            <a:off x="304800" y="1219200"/>
            <a:ext cx="5638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solidFill>
                  <a:schemeClr val="accent2"/>
                </a:solidFill>
                <a:latin typeface="+mn-lt"/>
              </a:rPr>
              <a:t>So, escape velocity for Earth is…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D34493-029D-456F-9691-A4A7265DE1A5}"/>
                  </a:ext>
                </a:extLst>
              </p:cNvPr>
              <p:cNvSpPr txBox="1"/>
              <p:nvPr/>
            </p:nvSpPr>
            <p:spPr>
              <a:xfrm>
                <a:off x="3595867" y="1981200"/>
                <a:ext cx="2086340" cy="90935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000" b="1" i="1" dirty="0" smtClean="0">
                              <a:solidFill>
                                <a:srgbClr val="FF0000"/>
                              </a:solidFill>
                              <a:latin typeface="Cambria Math" panose="02040503050406030204" pitchFamily="18" charset="0"/>
                            </a:rPr>
                          </m:ctrlPr>
                        </m:sSubPr>
                        <m:e>
                          <m:r>
                            <a:rPr lang="en-AU" sz="2000" b="1" i="1" dirty="0" smtClean="0">
                              <a:solidFill>
                                <a:srgbClr val="FF0000"/>
                              </a:solidFill>
                              <a:latin typeface="Cambria Math" panose="02040503050406030204" pitchFamily="18" charset="0"/>
                            </a:rPr>
                            <m:t>𝒗</m:t>
                          </m:r>
                        </m:e>
                        <m:sub>
                          <m:r>
                            <a:rPr lang="en-AU" sz="2000" b="1" i="1" dirty="0" smtClean="0">
                              <a:solidFill>
                                <a:srgbClr val="FF0000"/>
                              </a:solidFill>
                              <a:latin typeface="Cambria Math" panose="02040503050406030204" pitchFamily="18" charset="0"/>
                            </a:rPr>
                            <m:t>𝒆𝒔𝒄𝒂𝒑𝒆</m:t>
                          </m:r>
                        </m:sub>
                      </m:sSub>
                      <m:r>
                        <a:rPr lang="en-AU" sz="2000" b="1" i="1" smtClean="0">
                          <a:solidFill>
                            <a:srgbClr val="FF0000"/>
                          </a:solidFill>
                          <a:latin typeface="Cambria Math" panose="02040503050406030204" pitchFamily="18" charset="0"/>
                        </a:rPr>
                        <m:t>=</m:t>
                      </m:r>
                      <m:rad>
                        <m:radPr>
                          <m:degHide m:val="on"/>
                          <m:ctrlPr>
                            <a:rPr lang="en-AU" sz="2000" b="1" i="1" smtClean="0">
                              <a:solidFill>
                                <a:srgbClr val="FF0000"/>
                              </a:solidFill>
                              <a:latin typeface="Cambria Math" panose="02040503050406030204" pitchFamily="18" charset="0"/>
                            </a:rPr>
                          </m:ctrlPr>
                        </m:radPr>
                        <m:deg/>
                        <m:e>
                          <m:f>
                            <m:fPr>
                              <m:ctrlPr>
                                <a:rPr lang="en-AU" sz="2000" i="1">
                                  <a:solidFill>
                                    <a:srgbClr val="FF0000"/>
                                  </a:solidFill>
                                  <a:latin typeface="Cambria Math" panose="02040503050406030204" pitchFamily="18" charset="0"/>
                                </a:rPr>
                              </m:ctrlPr>
                            </m:fPr>
                            <m:num>
                              <m:r>
                                <a:rPr lang="en-AU" sz="2000" i="1">
                                  <a:solidFill>
                                    <a:srgbClr val="FF0000"/>
                                  </a:solidFill>
                                  <a:latin typeface="Cambria Math" panose="02040503050406030204" pitchFamily="18" charset="0"/>
                                </a:rPr>
                                <m:t>𝟐</m:t>
                              </m:r>
                              <m:r>
                                <a:rPr lang="en-AU" sz="2000" i="1">
                                  <a:solidFill>
                                    <a:srgbClr val="FF0000"/>
                                  </a:solidFill>
                                  <a:latin typeface="Cambria Math" panose="02040503050406030204" pitchFamily="18" charset="0"/>
                                </a:rPr>
                                <m:t>𝑮</m:t>
                              </m:r>
                              <m:sSub>
                                <m:sSubPr>
                                  <m:ctrlPr>
                                    <a:rPr lang="en-AU" sz="2000" i="1" smtClean="0">
                                      <a:solidFill>
                                        <a:srgbClr val="FF0000"/>
                                      </a:solidFill>
                                      <a:latin typeface="Cambria Math" panose="02040503050406030204" pitchFamily="18" charset="0"/>
                                    </a:rPr>
                                  </m:ctrlPr>
                                </m:sSubPr>
                                <m:e>
                                  <m:r>
                                    <a:rPr lang="en-AU" sz="2000" b="1" i="1" smtClean="0">
                                      <a:solidFill>
                                        <a:srgbClr val="FF0000"/>
                                      </a:solidFill>
                                      <a:latin typeface="Cambria Math" panose="02040503050406030204" pitchFamily="18" charset="0"/>
                                    </a:rPr>
                                    <m:t>𝑴</m:t>
                                  </m:r>
                                </m:e>
                                <m:sub>
                                  <m:r>
                                    <a:rPr lang="en-AU" sz="2000" b="1" i="1" smtClean="0">
                                      <a:solidFill>
                                        <a:srgbClr val="FF0000"/>
                                      </a:solidFill>
                                      <a:latin typeface="Cambria Math" panose="02040503050406030204" pitchFamily="18" charset="0"/>
                                    </a:rPr>
                                    <m:t>𝑬</m:t>
                                  </m:r>
                                </m:sub>
                              </m:sSub>
                            </m:num>
                            <m:den>
                              <m:sSub>
                                <m:sSubPr>
                                  <m:ctrlPr>
                                    <a:rPr lang="en-AU" sz="2000" i="1" smtClean="0">
                                      <a:solidFill>
                                        <a:srgbClr val="FF0000"/>
                                      </a:solidFill>
                                      <a:latin typeface="Cambria Math" panose="02040503050406030204" pitchFamily="18" charset="0"/>
                                    </a:rPr>
                                  </m:ctrlPr>
                                </m:sSubPr>
                                <m:e>
                                  <m:r>
                                    <a:rPr lang="en-AU" sz="2000" b="1" i="1" smtClean="0">
                                      <a:solidFill>
                                        <a:srgbClr val="FF0000"/>
                                      </a:solidFill>
                                      <a:latin typeface="Cambria Math" panose="02040503050406030204" pitchFamily="18" charset="0"/>
                                    </a:rPr>
                                    <m:t>𝑹</m:t>
                                  </m:r>
                                </m:e>
                                <m:sub>
                                  <m:r>
                                    <a:rPr lang="en-AU" sz="2000" b="1" i="1" smtClean="0">
                                      <a:solidFill>
                                        <a:srgbClr val="FF0000"/>
                                      </a:solidFill>
                                      <a:latin typeface="Cambria Math" panose="02040503050406030204" pitchFamily="18" charset="0"/>
                                    </a:rPr>
                                    <m:t>𝑬</m:t>
                                  </m:r>
                                </m:sub>
                              </m:sSub>
                            </m:den>
                          </m:f>
                        </m:e>
                      </m:rad>
                    </m:oMath>
                  </m:oMathPara>
                </a14:m>
                <a:endParaRPr lang="en-AU" sz="2000" dirty="0">
                  <a:solidFill>
                    <a:srgbClr val="FF0000"/>
                  </a:solidFill>
                </a:endParaRPr>
              </a:p>
            </p:txBody>
          </p:sp>
        </mc:Choice>
        <mc:Fallback xmlns="">
          <p:sp>
            <p:nvSpPr>
              <p:cNvPr id="10" name="TextBox 9">
                <a:extLst>
                  <a:ext uri="{FF2B5EF4-FFF2-40B4-BE49-F238E27FC236}">
                    <a16:creationId xmlns:a16="http://schemas.microsoft.com/office/drawing/2014/main" id="{C8D34493-029D-456F-9691-A4A7265DE1A5}"/>
                  </a:ext>
                </a:extLst>
              </p:cNvPr>
              <p:cNvSpPr txBox="1">
                <a:spLocks noRot="1" noChangeAspect="1" noMove="1" noResize="1" noEditPoints="1" noAdjustHandles="1" noChangeArrowheads="1" noChangeShapeType="1" noTextEdit="1"/>
              </p:cNvSpPr>
              <p:nvPr/>
            </p:nvSpPr>
            <p:spPr>
              <a:xfrm>
                <a:off x="3595867" y="1981200"/>
                <a:ext cx="2086340" cy="909352"/>
              </a:xfrm>
              <a:prstGeom prst="rect">
                <a:avLst/>
              </a:prstGeom>
              <a:blipFill>
                <a:blip r:embed="rId3"/>
                <a:stretch>
                  <a:fillRect/>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14AAB-178F-46C2-AC89-D16897BE38D4}"/>
                  </a:ext>
                </a:extLst>
              </p:cNvPr>
              <p:cNvSpPr txBox="1"/>
              <p:nvPr/>
            </p:nvSpPr>
            <p:spPr>
              <a:xfrm>
                <a:off x="2286000" y="3276600"/>
                <a:ext cx="4899996" cy="90935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000" b="1" i="1" dirty="0" smtClean="0">
                              <a:solidFill>
                                <a:srgbClr val="FF0000"/>
                              </a:solidFill>
                              <a:latin typeface="Cambria Math" panose="02040503050406030204" pitchFamily="18" charset="0"/>
                            </a:rPr>
                          </m:ctrlPr>
                        </m:sSubPr>
                        <m:e>
                          <m:r>
                            <a:rPr lang="en-AU" sz="2000" b="1" i="1" dirty="0" smtClean="0">
                              <a:solidFill>
                                <a:srgbClr val="FF0000"/>
                              </a:solidFill>
                              <a:latin typeface="Cambria Math" panose="02040503050406030204" pitchFamily="18" charset="0"/>
                            </a:rPr>
                            <m:t>𝒗</m:t>
                          </m:r>
                        </m:e>
                        <m:sub>
                          <m:r>
                            <a:rPr lang="en-AU" sz="2000" b="1" i="1" dirty="0" smtClean="0">
                              <a:solidFill>
                                <a:srgbClr val="FF0000"/>
                              </a:solidFill>
                              <a:latin typeface="Cambria Math" panose="02040503050406030204" pitchFamily="18" charset="0"/>
                            </a:rPr>
                            <m:t>𝒆𝒔𝒄𝒂𝒑𝒆</m:t>
                          </m:r>
                        </m:sub>
                      </m:sSub>
                      <m:r>
                        <a:rPr lang="en-AU" sz="2000" b="1" i="1" smtClean="0">
                          <a:solidFill>
                            <a:srgbClr val="FF0000"/>
                          </a:solidFill>
                          <a:latin typeface="Cambria Math" panose="02040503050406030204" pitchFamily="18" charset="0"/>
                        </a:rPr>
                        <m:t>=</m:t>
                      </m:r>
                      <m:rad>
                        <m:radPr>
                          <m:degHide m:val="on"/>
                          <m:ctrlPr>
                            <a:rPr lang="en-AU" sz="2000" b="1" i="1" smtClean="0">
                              <a:solidFill>
                                <a:srgbClr val="FF0000"/>
                              </a:solidFill>
                              <a:latin typeface="Cambria Math" panose="02040503050406030204" pitchFamily="18" charset="0"/>
                            </a:rPr>
                          </m:ctrlPr>
                        </m:radPr>
                        <m:deg/>
                        <m:e>
                          <m:f>
                            <m:fPr>
                              <m:ctrlPr>
                                <a:rPr lang="en-AU" sz="2000" i="1">
                                  <a:solidFill>
                                    <a:srgbClr val="FF0000"/>
                                  </a:solidFill>
                                  <a:latin typeface="Cambria Math" panose="02040503050406030204" pitchFamily="18" charset="0"/>
                                </a:rPr>
                              </m:ctrlPr>
                            </m:fPr>
                            <m:num>
                              <m:r>
                                <a:rPr lang="en-AU" sz="2000" i="1">
                                  <a:solidFill>
                                    <a:srgbClr val="FF0000"/>
                                  </a:solidFill>
                                  <a:latin typeface="Cambria Math" panose="02040503050406030204" pitchFamily="18" charset="0"/>
                                </a:rPr>
                                <m:t>𝟐</m:t>
                              </m:r>
                              <m:r>
                                <a:rPr lang="en-AU" sz="2000" b="1" i="1" smtClean="0">
                                  <a:solidFill>
                                    <a:srgbClr val="FF0000"/>
                                  </a:solidFill>
                                  <a:latin typeface="Cambria Math" panose="02040503050406030204" pitchFamily="18" charset="0"/>
                                </a:rPr>
                                <m:t>(</m:t>
                              </m:r>
                              <m:r>
                                <a:rPr lang="en-AU" sz="2000" b="1" i="1" smtClean="0">
                                  <a:solidFill>
                                    <a:srgbClr val="FF0000"/>
                                  </a:solidFill>
                                  <a:latin typeface="Cambria Math" panose="02040503050406030204" pitchFamily="18" charset="0"/>
                                </a:rPr>
                                <m:t>𝟔</m:t>
                              </m:r>
                              <m:r>
                                <a:rPr lang="en-AU" sz="2000" b="1" i="1" smtClean="0">
                                  <a:solidFill>
                                    <a:srgbClr val="FF0000"/>
                                  </a:solidFill>
                                  <a:latin typeface="Cambria Math" panose="02040503050406030204" pitchFamily="18" charset="0"/>
                                </a:rPr>
                                <m:t>.</m:t>
                              </m:r>
                              <m:r>
                                <a:rPr lang="en-AU" sz="2000" b="1" i="1" smtClean="0">
                                  <a:solidFill>
                                    <a:srgbClr val="FF0000"/>
                                  </a:solidFill>
                                  <a:latin typeface="Cambria Math" panose="02040503050406030204" pitchFamily="18" charset="0"/>
                                </a:rPr>
                                <m:t>𝟔𝟕</m:t>
                              </m:r>
                              <m:r>
                                <a:rPr lang="en-AU" sz="2000" b="1" i="1" smtClean="0">
                                  <a:solidFill>
                                    <a:srgbClr val="FF0000"/>
                                  </a:solidFill>
                                  <a:latin typeface="Cambria Math" panose="02040503050406030204" pitchFamily="18" charset="0"/>
                                  <a:ea typeface="Cambria Math" panose="02040503050406030204" pitchFamily="18" charset="0"/>
                                </a:rPr>
                                <m:t>×</m:t>
                              </m:r>
                              <m:sSup>
                                <m:sSupPr>
                                  <m:ctrlPr>
                                    <a:rPr lang="en-AU" sz="2000" b="1" i="1" smtClean="0">
                                      <a:solidFill>
                                        <a:srgbClr val="FF0000"/>
                                      </a:solidFill>
                                      <a:latin typeface="Cambria Math" panose="02040503050406030204" pitchFamily="18" charset="0"/>
                                      <a:ea typeface="Cambria Math" panose="02040503050406030204" pitchFamily="18" charset="0"/>
                                    </a:rPr>
                                  </m:ctrlPr>
                                </m:sSupPr>
                                <m:e>
                                  <m:r>
                                    <a:rPr lang="en-AU" sz="2000" b="1" i="1" smtClean="0">
                                      <a:solidFill>
                                        <a:srgbClr val="FF0000"/>
                                      </a:solidFill>
                                      <a:latin typeface="Cambria Math" panose="02040503050406030204" pitchFamily="18" charset="0"/>
                                      <a:ea typeface="Cambria Math" panose="02040503050406030204" pitchFamily="18" charset="0"/>
                                    </a:rPr>
                                    <m:t>𝟏𝟎</m:t>
                                  </m:r>
                                </m:e>
                                <m:sup>
                                  <m:r>
                                    <a:rPr lang="en-AU" sz="2000" b="1" i="1" smtClean="0">
                                      <a:solidFill>
                                        <a:srgbClr val="FF0000"/>
                                      </a:solidFill>
                                      <a:latin typeface="Cambria Math" panose="02040503050406030204" pitchFamily="18" charset="0"/>
                                      <a:ea typeface="Cambria Math" panose="02040503050406030204" pitchFamily="18" charset="0"/>
                                    </a:rPr>
                                    <m:t>−</m:t>
                                  </m:r>
                                  <m:r>
                                    <a:rPr lang="en-AU" sz="2000" b="1" i="1" smtClean="0">
                                      <a:solidFill>
                                        <a:srgbClr val="FF0000"/>
                                      </a:solidFill>
                                      <a:latin typeface="Cambria Math" panose="02040503050406030204" pitchFamily="18" charset="0"/>
                                      <a:ea typeface="Cambria Math" panose="02040503050406030204" pitchFamily="18" charset="0"/>
                                    </a:rPr>
                                    <m:t>𝟏𝟏</m:t>
                                  </m:r>
                                </m:sup>
                              </m:sSup>
                              <m:r>
                                <a:rPr lang="en-AU" sz="2000" b="1" i="1" smtClean="0">
                                  <a:solidFill>
                                    <a:srgbClr val="FF0000"/>
                                  </a:solidFill>
                                  <a:latin typeface="Cambria Math" panose="02040503050406030204" pitchFamily="18" charset="0"/>
                                </a:rPr>
                                <m:t>)(</m:t>
                              </m:r>
                              <m:r>
                                <a:rPr lang="en-AU" sz="2000" b="1" i="1" smtClean="0">
                                  <a:solidFill>
                                    <a:srgbClr val="FF0000"/>
                                  </a:solidFill>
                                  <a:latin typeface="Cambria Math" panose="02040503050406030204" pitchFamily="18" charset="0"/>
                                </a:rPr>
                                <m:t>𝟓</m:t>
                              </m:r>
                              <m:r>
                                <a:rPr lang="en-AU" sz="2000" i="1">
                                  <a:solidFill>
                                    <a:srgbClr val="FF0000"/>
                                  </a:solidFill>
                                  <a:latin typeface="Cambria Math" panose="02040503050406030204" pitchFamily="18" charset="0"/>
                                </a:rPr>
                                <m:t>.</m:t>
                              </m:r>
                              <m:r>
                                <a:rPr lang="en-AU" sz="2000" b="1" i="1" smtClean="0">
                                  <a:solidFill>
                                    <a:srgbClr val="FF0000"/>
                                  </a:solidFill>
                                  <a:latin typeface="Cambria Math" panose="02040503050406030204" pitchFamily="18" charset="0"/>
                                </a:rPr>
                                <m:t>𝟗</m:t>
                              </m:r>
                              <m:r>
                                <a:rPr lang="en-AU" sz="2000" i="1">
                                  <a:solidFill>
                                    <a:srgbClr val="FF0000"/>
                                  </a:solidFill>
                                  <a:latin typeface="Cambria Math" panose="02040503050406030204" pitchFamily="18" charset="0"/>
                                </a:rPr>
                                <m:t>𝟕</m:t>
                              </m:r>
                              <m:r>
                                <a:rPr lang="en-AU" sz="2000" i="1">
                                  <a:solidFill>
                                    <a:srgbClr val="FF0000"/>
                                  </a:solidFill>
                                  <a:latin typeface="Cambria Math" panose="02040503050406030204" pitchFamily="18" charset="0"/>
                                  <a:ea typeface="Cambria Math" panose="02040503050406030204" pitchFamily="18" charset="0"/>
                                </a:rPr>
                                <m:t>×</m:t>
                              </m:r>
                              <m:sSup>
                                <m:sSupPr>
                                  <m:ctrlPr>
                                    <a:rPr lang="en-AU" sz="2000" i="1">
                                      <a:solidFill>
                                        <a:srgbClr val="FF0000"/>
                                      </a:solidFill>
                                      <a:latin typeface="Cambria Math" panose="02040503050406030204" pitchFamily="18" charset="0"/>
                                      <a:ea typeface="Cambria Math" panose="02040503050406030204" pitchFamily="18" charset="0"/>
                                    </a:rPr>
                                  </m:ctrlPr>
                                </m:sSupPr>
                                <m:e>
                                  <m:r>
                                    <a:rPr lang="en-AU" sz="2000" i="1">
                                      <a:solidFill>
                                        <a:srgbClr val="FF0000"/>
                                      </a:solidFill>
                                      <a:latin typeface="Cambria Math" panose="02040503050406030204" pitchFamily="18" charset="0"/>
                                      <a:ea typeface="Cambria Math" panose="02040503050406030204" pitchFamily="18" charset="0"/>
                                    </a:rPr>
                                    <m:t>𝟏𝟎</m:t>
                                  </m:r>
                                </m:e>
                                <m:sup>
                                  <m:r>
                                    <a:rPr lang="en-AU" sz="2000" b="1" i="1" smtClean="0">
                                      <a:solidFill>
                                        <a:srgbClr val="FF0000"/>
                                      </a:solidFill>
                                      <a:latin typeface="Cambria Math" panose="02040503050406030204" pitchFamily="18" charset="0"/>
                                      <a:ea typeface="Cambria Math" panose="02040503050406030204" pitchFamily="18" charset="0"/>
                                    </a:rPr>
                                    <m:t>𝟐𝟒</m:t>
                                  </m:r>
                                </m:sup>
                              </m:sSup>
                              <m:r>
                                <a:rPr lang="en-AU" sz="2000" b="1" i="1" smtClean="0">
                                  <a:solidFill>
                                    <a:srgbClr val="FF0000"/>
                                  </a:solidFill>
                                  <a:latin typeface="Cambria Math" panose="02040503050406030204" pitchFamily="18" charset="0"/>
                                </a:rPr>
                                <m:t>)</m:t>
                              </m:r>
                            </m:num>
                            <m:den>
                              <m:r>
                                <a:rPr lang="en-AU" sz="2000" b="1" i="1" smtClean="0">
                                  <a:solidFill>
                                    <a:srgbClr val="FF0000"/>
                                  </a:solidFill>
                                  <a:latin typeface="Cambria Math" panose="02040503050406030204" pitchFamily="18" charset="0"/>
                                </a:rPr>
                                <m:t>(</m:t>
                              </m:r>
                              <m:r>
                                <a:rPr lang="en-AU" sz="2000" i="1">
                                  <a:solidFill>
                                    <a:srgbClr val="FF0000"/>
                                  </a:solidFill>
                                  <a:latin typeface="Cambria Math" panose="02040503050406030204" pitchFamily="18" charset="0"/>
                                </a:rPr>
                                <m:t>𝟔</m:t>
                              </m:r>
                              <m:r>
                                <a:rPr lang="en-AU" sz="2000" i="1">
                                  <a:solidFill>
                                    <a:srgbClr val="FF0000"/>
                                  </a:solidFill>
                                  <a:latin typeface="Cambria Math" panose="02040503050406030204" pitchFamily="18" charset="0"/>
                                </a:rPr>
                                <m:t>.</m:t>
                              </m:r>
                              <m:r>
                                <a:rPr lang="en-AU" sz="2000" b="1" i="1" smtClean="0">
                                  <a:solidFill>
                                    <a:srgbClr val="FF0000"/>
                                  </a:solidFill>
                                  <a:latin typeface="Cambria Math" panose="02040503050406030204" pitchFamily="18" charset="0"/>
                                </a:rPr>
                                <m:t>𝟑</m:t>
                              </m:r>
                              <m:r>
                                <a:rPr lang="en-AU" sz="2000" i="1">
                                  <a:solidFill>
                                    <a:srgbClr val="FF0000"/>
                                  </a:solidFill>
                                  <a:latin typeface="Cambria Math" panose="02040503050406030204" pitchFamily="18" charset="0"/>
                                </a:rPr>
                                <m:t>𝟕</m:t>
                              </m:r>
                              <m:r>
                                <a:rPr lang="en-AU" sz="2000" i="1">
                                  <a:solidFill>
                                    <a:srgbClr val="FF0000"/>
                                  </a:solidFill>
                                  <a:latin typeface="Cambria Math" panose="02040503050406030204" pitchFamily="18" charset="0"/>
                                  <a:ea typeface="Cambria Math" panose="02040503050406030204" pitchFamily="18" charset="0"/>
                                </a:rPr>
                                <m:t>×</m:t>
                              </m:r>
                              <m:sSup>
                                <m:sSupPr>
                                  <m:ctrlPr>
                                    <a:rPr lang="en-AU" sz="2000" i="1">
                                      <a:solidFill>
                                        <a:srgbClr val="FF0000"/>
                                      </a:solidFill>
                                      <a:latin typeface="Cambria Math" panose="02040503050406030204" pitchFamily="18" charset="0"/>
                                      <a:ea typeface="Cambria Math" panose="02040503050406030204" pitchFamily="18" charset="0"/>
                                    </a:rPr>
                                  </m:ctrlPr>
                                </m:sSupPr>
                                <m:e>
                                  <m:r>
                                    <a:rPr lang="en-AU" sz="2000" i="1">
                                      <a:solidFill>
                                        <a:srgbClr val="FF0000"/>
                                      </a:solidFill>
                                      <a:latin typeface="Cambria Math" panose="02040503050406030204" pitchFamily="18" charset="0"/>
                                      <a:ea typeface="Cambria Math" panose="02040503050406030204" pitchFamily="18" charset="0"/>
                                    </a:rPr>
                                    <m:t>𝟏𝟎</m:t>
                                  </m:r>
                                </m:e>
                                <m:sup>
                                  <m:r>
                                    <a:rPr lang="en-AU" sz="2000" b="1" i="1" smtClean="0">
                                      <a:solidFill>
                                        <a:srgbClr val="FF0000"/>
                                      </a:solidFill>
                                      <a:latin typeface="Cambria Math" panose="02040503050406030204" pitchFamily="18" charset="0"/>
                                      <a:ea typeface="Cambria Math" panose="02040503050406030204" pitchFamily="18" charset="0"/>
                                    </a:rPr>
                                    <m:t>𝟔</m:t>
                                  </m:r>
                                </m:sup>
                              </m:sSup>
                              <m:r>
                                <a:rPr lang="en-AU" sz="2000" b="1" i="1" smtClean="0">
                                  <a:solidFill>
                                    <a:srgbClr val="FF0000"/>
                                  </a:solidFill>
                                  <a:latin typeface="Cambria Math" panose="02040503050406030204" pitchFamily="18" charset="0"/>
                                </a:rPr>
                                <m:t>)</m:t>
                              </m:r>
                            </m:den>
                          </m:f>
                        </m:e>
                      </m:rad>
                    </m:oMath>
                  </m:oMathPara>
                </a14:m>
                <a:endParaRPr lang="en-AU" sz="2000" dirty="0">
                  <a:solidFill>
                    <a:srgbClr val="FF0000"/>
                  </a:solidFill>
                </a:endParaRPr>
              </a:p>
            </p:txBody>
          </p:sp>
        </mc:Choice>
        <mc:Fallback xmlns="">
          <p:sp>
            <p:nvSpPr>
              <p:cNvPr id="11" name="TextBox 10">
                <a:extLst>
                  <a:ext uri="{FF2B5EF4-FFF2-40B4-BE49-F238E27FC236}">
                    <a16:creationId xmlns:a16="http://schemas.microsoft.com/office/drawing/2014/main" id="{6CE14AAB-178F-46C2-AC89-D16897BE38D4}"/>
                  </a:ext>
                </a:extLst>
              </p:cNvPr>
              <p:cNvSpPr txBox="1">
                <a:spLocks noRot="1" noChangeAspect="1" noMove="1" noResize="1" noEditPoints="1" noAdjustHandles="1" noChangeArrowheads="1" noChangeShapeType="1" noTextEdit="1"/>
              </p:cNvSpPr>
              <p:nvPr/>
            </p:nvSpPr>
            <p:spPr>
              <a:xfrm>
                <a:off x="2286000" y="3276600"/>
                <a:ext cx="4899996" cy="909352"/>
              </a:xfrm>
              <a:prstGeom prst="rect">
                <a:avLst/>
              </a:prstGeom>
              <a:blipFill>
                <a:blip r:embed="rId4"/>
                <a:stretch>
                  <a:fillRect/>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8F66C21-F199-41DF-9F97-CE1426AF4130}"/>
                  </a:ext>
                </a:extLst>
              </p:cNvPr>
              <p:cNvSpPr txBox="1"/>
              <p:nvPr/>
            </p:nvSpPr>
            <p:spPr>
              <a:xfrm>
                <a:off x="3692828" y="4810780"/>
                <a:ext cx="2798971" cy="335285"/>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AU" sz="2000" b="1" i="1" dirty="0" smtClean="0">
                            <a:solidFill>
                              <a:srgbClr val="FF0000"/>
                            </a:solidFill>
                            <a:latin typeface="Cambria Math" panose="02040503050406030204" pitchFamily="18" charset="0"/>
                          </a:rPr>
                        </m:ctrlPr>
                      </m:sSubPr>
                      <m:e>
                        <m:r>
                          <a:rPr lang="en-AU" sz="2000" b="1" i="1" dirty="0" smtClean="0">
                            <a:solidFill>
                              <a:srgbClr val="FF0000"/>
                            </a:solidFill>
                            <a:latin typeface="Cambria Math" panose="02040503050406030204" pitchFamily="18" charset="0"/>
                          </a:rPr>
                          <m:t>𝒗</m:t>
                        </m:r>
                      </m:e>
                      <m:sub>
                        <m:r>
                          <a:rPr lang="en-AU" sz="2000" b="1" i="1" dirty="0" smtClean="0">
                            <a:solidFill>
                              <a:srgbClr val="FF0000"/>
                            </a:solidFill>
                            <a:latin typeface="Cambria Math" panose="02040503050406030204" pitchFamily="18" charset="0"/>
                          </a:rPr>
                          <m:t>𝒆𝒔𝒄𝒂𝒑𝒆</m:t>
                        </m:r>
                      </m:sub>
                    </m:sSub>
                    <m:r>
                      <a:rPr lang="en-AU" sz="2000" b="1" i="1" smtClean="0">
                        <a:solidFill>
                          <a:srgbClr val="FF0000"/>
                        </a:solidFill>
                        <a:latin typeface="Cambria Math" panose="02040503050406030204" pitchFamily="18" charset="0"/>
                      </a:rPr>
                      <m:t>=</m:t>
                    </m:r>
                  </m:oMath>
                </a14:m>
                <a:r>
                  <a:rPr lang="en-AU" sz="2000" dirty="0">
                    <a:solidFill>
                      <a:srgbClr val="FF0000"/>
                    </a:solidFill>
                  </a:rPr>
                  <a:t> 1.12 x 10</a:t>
                </a:r>
                <a:r>
                  <a:rPr lang="en-AU" sz="2000" baseline="30000" dirty="0">
                    <a:solidFill>
                      <a:srgbClr val="FF0000"/>
                    </a:solidFill>
                  </a:rPr>
                  <a:t>4</a:t>
                </a:r>
                <a:r>
                  <a:rPr lang="en-AU" sz="2000" dirty="0">
                    <a:solidFill>
                      <a:srgbClr val="FF0000"/>
                    </a:solidFill>
                  </a:rPr>
                  <a:t> m/s</a:t>
                </a:r>
              </a:p>
            </p:txBody>
          </p:sp>
        </mc:Choice>
        <mc:Fallback xmlns="">
          <p:sp>
            <p:nvSpPr>
              <p:cNvPr id="12" name="TextBox 11">
                <a:extLst>
                  <a:ext uri="{FF2B5EF4-FFF2-40B4-BE49-F238E27FC236}">
                    <a16:creationId xmlns:a16="http://schemas.microsoft.com/office/drawing/2014/main" id="{E8F66C21-F199-41DF-9F97-CE1426AF4130}"/>
                  </a:ext>
                </a:extLst>
              </p:cNvPr>
              <p:cNvSpPr txBox="1">
                <a:spLocks noRot="1" noChangeAspect="1" noMove="1" noResize="1" noEditPoints="1" noAdjustHandles="1" noChangeArrowheads="1" noChangeShapeType="1" noTextEdit="1"/>
              </p:cNvSpPr>
              <p:nvPr/>
            </p:nvSpPr>
            <p:spPr>
              <a:xfrm>
                <a:off x="3692828" y="4810780"/>
                <a:ext cx="2798971" cy="335285"/>
              </a:xfrm>
              <a:prstGeom prst="rect">
                <a:avLst/>
              </a:prstGeom>
              <a:blipFill>
                <a:blip r:embed="rId5"/>
                <a:stretch>
                  <a:fillRect l="-2169" t="-21053" r="-4338" b="-35088"/>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15D9FF-F884-471E-89F0-6151BC683F32}"/>
                  </a:ext>
                </a:extLst>
              </p:cNvPr>
              <p:cNvSpPr txBox="1"/>
              <p:nvPr/>
            </p:nvSpPr>
            <p:spPr>
              <a:xfrm>
                <a:off x="4914379" y="5331023"/>
                <a:ext cx="355867" cy="30777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000" b="1" i="1" dirty="0" smtClean="0">
                          <a:solidFill>
                            <a:srgbClr val="FF0000"/>
                          </a:solidFill>
                          <a:latin typeface="Cambria Math" panose="02040503050406030204" pitchFamily="18" charset="0"/>
                        </a:rPr>
                        <m:t>𝒐𝒓</m:t>
                      </m:r>
                    </m:oMath>
                  </m:oMathPara>
                </a14:m>
                <a:endParaRPr lang="en-AU" sz="2000" dirty="0">
                  <a:solidFill>
                    <a:srgbClr val="FF0000"/>
                  </a:solidFill>
                </a:endParaRPr>
              </a:p>
            </p:txBody>
          </p:sp>
        </mc:Choice>
        <mc:Fallback xmlns="">
          <p:sp>
            <p:nvSpPr>
              <p:cNvPr id="13" name="TextBox 12">
                <a:extLst>
                  <a:ext uri="{FF2B5EF4-FFF2-40B4-BE49-F238E27FC236}">
                    <a16:creationId xmlns:a16="http://schemas.microsoft.com/office/drawing/2014/main" id="{6C15D9FF-F884-471E-89F0-6151BC683F32}"/>
                  </a:ext>
                </a:extLst>
              </p:cNvPr>
              <p:cNvSpPr txBox="1">
                <a:spLocks noRot="1" noChangeAspect="1" noMove="1" noResize="1" noEditPoints="1" noAdjustHandles="1" noChangeArrowheads="1" noChangeShapeType="1" noTextEdit="1"/>
              </p:cNvSpPr>
              <p:nvPr/>
            </p:nvSpPr>
            <p:spPr>
              <a:xfrm>
                <a:off x="4914379" y="5331023"/>
                <a:ext cx="355867" cy="307777"/>
              </a:xfrm>
              <a:prstGeom prst="rect">
                <a:avLst/>
              </a:prstGeom>
              <a:blipFill>
                <a:blip r:embed="rId6"/>
                <a:stretch>
                  <a:fillRect l="-8475" r="-8475" b="-4000"/>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1705542-ECED-4E5C-931E-1C9BDFC41689}"/>
                  </a:ext>
                </a:extLst>
              </p:cNvPr>
              <p:cNvSpPr txBox="1"/>
              <p:nvPr/>
            </p:nvSpPr>
            <p:spPr>
              <a:xfrm>
                <a:off x="3564765" y="5943600"/>
                <a:ext cx="3042628" cy="335285"/>
              </a:xfrm>
              <a:prstGeom prst="rect">
                <a:avLst/>
              </a:prstGeom>
              <a:noFill/>
              <a:ln>
                <a:solidFill>
                  <a:srgbClr val="FF0000"/>
                </a:solidFill>
              </a:ln>
            </p:spPr>
            <p:txBody>
              <a:bodyPr wrap="none" lIns="0" tIns="0" rIns="0" bIns="0" rtlCol="0">
                <a:spAutoFit/>
              </a:bodyPr>
              <a:lstStyle/>
              <a:p>
                <a14:m>
                  <m:oMath xmlns:m="http://schemas.openxmlformats.org/officeDocument/2006/math">
                    <m:sSub>
                      <m:sSubPr>
                        <m:ctrlPr>
                          <a:rPr lang="en-AU" sz="2000" b="1" i="1" dirty="0" smtClean="0">
                            <a:solidFill>
                              <a:srgbClr val="FF0000"/>
                            </a:solidFill>
                            <a:latin typeface="Cambria Math" panose="02040503050406030204" pitchFamily="18" charset="0"/>
                          </a:rPr>
                        </m:ctrlPr>
                      </m:sSubPr>
                      <m:e>
                        <m:r>
                          <a:rPr lang="en-AU" sz="2000" b="1" i="1" dirty="0" smtClean="0">
                            <a:solidFill>
                              <a:srgbClr val="FF0000"/>
                            </a:solidFill>
                            <a:latin typeface="Cambria Math" panose="02040503050406030204" pitchFamily="18" charset="0"/>
                          </a:rPr>
                          <m:t>𝒗</m:t>
                        </m:r>
                      </m:e>
                      <m:sub>
                        <m:r>
                          <a:rPr lang="en-AU" sz="2000" b="1" i="1" dirty="0" smtClean="0">
                            <a:solidFill>
                              <a:srgbClr val="FF0000"/>
                            </a:solidFill>
                            <a:latin typeface="Cambria Math" panose="02040503050406030204" pitchFamily="18" charset="0"/>
                          </a:rPr>
                          <m:t>𝒆𝒔𝒄𝒂𝒑𝒆</m:t>
                        </m:r>
                      </m:sub>
                    </m:sSub>
                    <m:r>
                      <a:rPr lang="en-AU" sz="2000" b="1" i="1" smtClean="0">
                        <a:solidFill>
                          <a:srgbClr val="FF0000"/>
                        </a:solidFill>
                        <a:latin typeface="Cambria Math" panose="02040503050406030204" pitchFamily="18" charset="0"/>
                      </a:rPr>
                      <m:t>=</m:t>
                    </m:r>
                  </m:oMath>
                </a14:m>
                <a:r>
                  <a:rPr lang="en-AU" sz="2000" dirty="0">
                    <a:solidFill>
                      <a:srgbClr val="FF0000"/>
                    </a:solidFill>
                  </a:rPr>
                  <a:t> 4.03 x 10</a:t>
                </a:r>
                <a:r>
                  <a:rPr lang="en-AU" sz="2000" baseline="30000" dirty="0">
                    <a:solidFill>
                      <a:srgbClr val="FF0000"/>
                    </a:solidFill>
                  </a:rPr>
                  <a:t>4</a:t>
                </a:r>
                <a:r>
                  <a:rPr lang="en-AU" sz="2000" dirty="0">
                    <a:solidFill>
                      <a:srgbClr val="FF0000"/>
                    </a:solidFill>
                  </a:rPr>
                  <a:t> kmph</a:t>
                </a:r>
              </a:p>
            </p:txBody>
          </p:sp>
        </mc:Choice>
        <mc:Fallback xmlns="">
          <p:sp>
            <p:nvSpPr>
              <p:cNvPr id="14" name="TextBox 13">
                <a:extLst>
                  <a:ext uri="{FF2B5EF4-FFF2-40B4-BE49-F238E27FC236}">
                    <a16:creationId xmlns:a16="http://schemas.microsoft.com/office/drawing/2014/main" id="{F1705542-ECED-4E5C-931E-1C9BDFC41689}"/>
                  </a:ext>
                </a:extLst>
              </p:cNvPr>
              <p:cNvSpPr txBox="1">
                <a:spLocks noRot="1" noChangeAspect="1" noMove="1" noResize="1" noEditPoints="1" noAdjustHandles="1" noChangeArrowheads="1" noChangeShapeType="1" noTextEdit="1"/>
              </p:cNvSpPr>
              <p:nvPr/>
            </p:nvSpPr>
            <p:spPr>
              <a:xfrm>
                <a:off x="3564765" y="5943600"/>
                <a:ext cx="3042628" cy="335285"/>
              </a:xfrm>
              <a:prstGeom prst="rect">
                <a:avLst/>
              </a:prstGeom>
              <a:blipFill>
                <a:blip r:embed="rId7"/>
                <a:stretch>
                  <a:fillRect l="-1996" t="-21053" r="-3992" b="-33333"/>
                </a:stretch>
              </a:blipFill>
              <a:ln>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424095972"/>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B0227CD2BEFA46BD0287DFC43E823B" ma:contentTypeVersion="12" ma:contentTypeDescription="Create a new document." ma:contentTypeScope="" ma:versionID="f500aaac1970466c61e0d6a58ec4849b">
  <xsd:schema xmlns:xsd="http://www.w3.org/2001/XMLSchema" xmlns:xs="http://www.w3.org/2001/XMLSchema" xmlns:p="http://schemas.microsoft.com/office/2006/metadata/properties" xmlns:ns2="ba6ee96d-6780-4ce9-ba7b-fb47f72e0c1e" xmlns:ns3="07fa3f3b-e89d-475b-8a2d-088e5c03107e" targetNamespace="http://schemas.microsoft.com/office/2006/metadata/properties" ma:root="true" ma:fieldsID="f4b8f0e602227ea9a857af5db6146451" ns2:_="" ns3:_="">
    <xsd:import namespace="ba6ee96d-6780-4ce9-ba7b-fb47f72e0c1e"/>
    <xsd:import namespace="07fa3f3b-e89d-475b-8a2d-088e5c0310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ee96d-6780-4ce9-ba7b-fb47f72e0c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7fa3f3b-e89d-475b-8a2d-088e5c03107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026e962-f6c1-4e27-9cc1-399dc89cc7ee}" ma:internalName="TaxCatchAll" ma:showField="CatchAllData" ma:web="07fa3f3b-e89d-475b-8a2d-088e5c03107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7fa3f3b-e89d-475b-8a2d-088e5c03107e" xsi:nil="true"/>
    <lcf76f155ced4ddcb4097134ff3c332f xmlns="ba6ee96d-6780-4ce9-ba7b-fb47f72e0c1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6DC8AE1-042C-4301-A16B-A8D1C6FF5FFA}"/>
</file>

<file path=customXml/itemProps2.xml><?xml version="1.0" encoding="utf-8"?>
<ds:datastoreItem xmlns:ds="http://schemas.openxmlformats.org/officeDocument/2006/customXml" ds:itemID="{F8AE0556-E74C-427A-910E-DB59A7F7F0E1}"/>
</file>

<file path=customXml/itemProps3.xml><?xml version="1.0" encoding="utf-8"?>
<ds:datastoreItem xmlns:ds="http://schemas.openxmlformats.org/officeDocument/2006/customXml" ds:itemID="{6B8F098D-9D48-4BFD-843F-F6AA1D567BB3}"/>
</file>

<file path=docProps/app.xml><?xml version="1.0" encoding="utf-8"?>
<Properties xmlns="http://schemas.openxmlformats.org/officeDocument/2006/extended-properties" xmlns:vt="http://schemas.openxmlformats.org/officeDocument/2006/docPropsVTypes">
  <TotalTime>17012</TotalTime>
  <Words>4799</Words>
  <Application>Microsoft Office PowerPoint</Application>
  <PresentationFormat>On-screen Show (4:3)</PresentationFormat>
  <Paragraphs>514</Paragraphs>
  <Slides>92</Slides>
  <Notes>38</Notes>
  <HiddenSlides>0</HiddenSlides>
  <MMClips>2</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92</vt:i4>
      </vt:variant>
    </vt:vector>
  </HeadingPairs>
  <TitlesOfParts>
    <vt:vector size="98" baseType="lpstr">
      <vt:lpstr>Arial</vt:lpstr>
      <vt:lpstr>Cambria Math</vt:lpstr>
      <vt:lpstr>Times New Roman</vt:lpstr>
      <vt:lpstr>Default Design</vt:lpstr>
      <vt:lpstr>FXE400</vt:lpstr>
      <vt:lpstr>FX Equation</vt:lpstr>
      <vt:lpstr>PowerPoint Presentation</vt:lpstr>
      <vt:lpstr>Questions about gravity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Gravity fields</vt:lpstr>
      <vt:lpstr>Idea of Test Mass</vt:lpstr>
      <vt:lpstr>Concept of a Test Mass</vt:lpstr>
      <vt:lpstr>Gravity fields</vt:lpstr>
      <vt:lpstr>PowerPoint Presentation</vt:lpstr>
      <vt:lpstr>PowerPoint Presentation</vt:lpstr>
      <vt:lpstr>PowerPoint Presentation</vt:lpstr>
      <vt:lpstr>PowerPoint Presentation</vt:lpstr>
      <vt:lpstr>PowerPoint Presentation</vt:lpstr>
      <vt:lpstr>General Gravitational Acceleration </vt:lpstr>
      <vt:lpstr>Field strength vs acceleration Recall N/kg and m/s2 are equivalent units</vt:lpstr>
      <vt:lpstr>Again</vt:lpstr>
      <vt:lpstr>PowerPoint Presentation</vt:lpstr>
      <vt:lpstr>PowerPoint Presentation</vt:lpstr>
      <vt:lpstr>Q 2</vt:lpstr>
      <vt:lpstr>PowerPoint Presentation</vt:lpstr>
      <vt:lpstr>Sample Q 3</vt:lpstr>
      <vt:lpstr>et</vt:lpstr>
      <vt:lpstr>Free fall off a cliff – ‘old hat’ now</vt:lpstr>
      <vt:lpstr>Flat Earth?</vt:lpstr>
      <vt:lpstr>Earth curvature</vt:lpstr>
      <vt:lpstr>Newton’s Cannon</vt:lpstr>
      <vt:lpstr>Satellites</vt:lpstr>
      <vt:lpstr>Orbital motion</vt:lpstr>
      <vt:lpstr>Thus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Satellite orbit radius</vt:lpstr>
      <vt:lpstr>Scale diagram of Earth &amp; moon</vt:lpstr>
      <vt:lpstr>PowerPoint Presentation</vt:lpstr>
      <vt:lpstr>PowerPoint Presentation</vt:lpstr>
      <vt:lpstr>PowerPoint Presentation</vt:lpstr>
      <vt:lpstr>Calculating the altitude of geostationary orbit</vt:lpstr>
      <vt:lpstr>PowerPoint Presentation</vt:lpstr>
      <vt:lpstr>PowerPoint Presentation</vt:lpstr>
      <vt:lpstr>PowerPoint Presentation</vt:lpstr>
      <vt:lpstr>Different orbits</vt:lpstr>
      <vt:lpstr>Different orbits</vt:lpstr>
      <vt:lpstr>Different orbits</vt:lpstr>
      <vt:lpstr>Different orbits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Bradley Hearn</cp:lastModifiedBy>
  <cp:revision>148</cp:revision>
  <dcterms:created xsi:type="dcterms:W3CDTF">2005-03-30T04:32:29Z</dcterms:created>
  <dcterms:modified xsi:type="dcterms:W3CDTF">2023-03-23T01:31:51Z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0x010100ADB0227CD2BEFA46BD0287DFC43E823B</vt:lpwstr>
  </property>
</Properties>
</file>